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05" r:id="rId5"/>
    <p:sldId id="276" r:id="rId6"/>
    <p:sldId id="282" r:id="rId7"/>
    <p:sldId id="280" r:id="rId8"/>
    <p:sldId id="268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91A41B-FB27-4AB9-B6F5-7A6D90C21065}" v="3" dt="2024-06-04T22:51:13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5" autoAdjust="0"/>
    <p:restoredTop sz="71429" autoAdjust="0"/>
  </p:normalViewPr>
  <p:slideViewPr>
    <p:cSldViewPr snapToGrid="0">
      <p:cViewPr varScale="1">
        <p:scale>
          <a:sx n="48" d="100"/>
          <a:sy n="48" d="100"/>
        </p:scale>
        <p:origin x="2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CC995-126C-414E-9A73-8B80DBECB478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D917C-9664-453B-A1A0-DCD6F6E18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D917C-9664-453B-A1A0-DCD6F6E182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8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Chest binders – patients may be self conscious. Discuss removal of chest binders with the patient and anesthesia provider for best outcomes and timing.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C3F6-301E-49C5-AC65-C8F40D7390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5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Tollinche</a:t>
            </a:r>
            <a:r>
              <a:rPr lang="en-US" dirty="0"/>
              <a:t> et al., 2018)</a:t>
            </a:r>
          </a:p>
          <a:p>
            <a:r>
              <a:rPr lang="en-US" dirty="0"/>
              <a:t>There are no documented drug interactions between anesthesia medications and estrogen, the various androgen blockers, or testosterone. Administration of anesthetic to patients should proceed according to standard practice.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C3F6-301E-49C5-AC65-C8F40D7390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25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CD2EF-913A-4E43-B15B-6A24F43AEB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0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(</a:t>
            </a:r>
            <a:r>
              <a:rPr lang="en-US" baseline="0" dirty="0" err="1"/>
              <a:t>Collister</a:t>
            </a:r>
            <a:r>
              <a:rPr lang="en-US" baseline="0" dirty="0"/>
              <a:t>, Saad, Christie, &amp; Ahmed, 2012)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Tollinche</a:t>
            </a:r>
            <a:r>
              <a:rPr lang="en-US" dirty="0"/>
              <a:t> et al.,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C3F6-301E-49C5-AC65-C8F40D7390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78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C3F6-301E-49C5-AC65-C8F40D7390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8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E5A63E-CA91-1BD3-E8B2-2AC5C606ABAA}"/>
              </a:ext>
            </a:extLst>
          </p:cNvPr>
          <p:cNvSpPr/>
          <p:nvPr userDrawn="1"/>
        </p:nvSpPr>
        <p:spPr>
          <a:xfrm>
            <a:off x="123825" y="6153150"/>
            <a:ext cx="11972925" cy="638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9B5757-4388-0D24-4E65-6AF71826E4FD}"/>
              </a:ext>
            </a:extLst>
          </p:cNvPr>
          <p:cNvSpPr/>
          <p:nvPr userDrawn="1"/>
        </p:nvSpPr>
        <p:spPr>
          <a:xfrm>
            <a:off x="309929" y="821349"/>
            <a:ext cx="11572142" cy="964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DA8255-ACC5-7A88-9C29-841A6725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846133"/>
            <a:ext cx="11201399" cy="857357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737351A-C5FE-23CF-F5C1-05B816CA6C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9929" y="1979720"/>
            <a:ext cx="11572142" cy="45441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 descr="A picture containing font, graphics, graphic design, logo&#10;&#10;Description automatically generated">
            <a:extLst>
              <a:ext uri="{FF2B5EF4-FFF2-40B4-BE49-F238E27FC236}">
                <a16:creationId xmlns:a16="http://schemas.microsoft.com/office/drawing/2014/main" id="{EA1EE600-707E-3513-B356-15D56E8064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91" y="66199"/>
            <a:ext cx="3590926" cy="68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5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06400" y="1524000"/>
            <a:ext cx="11277600" cy="41415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06400" y="1426105"/>
            <a:ext cx="11277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06400" y="427038"/>
            <a:ext cx="11277600" cy="999067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569BB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5903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15A9B-8BA7-2A0D-D832-4D65FB7C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8FF4E-21E5-C2E6-BA4A-174256F7B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E1ACDA-DEC1-FC2A-2C8F-31D3DF445005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BA6E977-6203-52F2-AA53-9B5F3F99C7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265228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7E47-5FF3-62DC-943C-C81AA396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423864"/>
            <a:ext cx="11463337" cy="35480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4D183-EB4E-E2AC-819A-CC32F3E7B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5763" y="3998907"/>
            <a:ext cx="11463337" cy="181610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E9E4A5-3758-293D-BACA-2B070A387501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33A9E0B-7B3E-9DB1-08FB-5597438C8F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306301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5671-24FB-1A55-25B2-BF3E0920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D082-0CEE-E503-2D13-B7D8E0D55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563" y="1825625"/>
            <a:ext cx="5710237" cy="418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F28EA-B9FE-1227-77ED-C0B626AB3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10237" cy="418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8AAF2E-2B71-96DF-8531-BA0F85EF1557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A9748A-4DCD-F0E5-1666-0570019EE7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327810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D2DA-55E4-D1B9-137F-7A8B0C9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37" y="365125"/>
            <a:ext cx="115157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08FD9-9E25-19AC-7449-15C71073B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8138" y="1681163"/>
            <a:ext cx="56594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E4D7E-B777-8C94-64D8-D2806AB3F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8138" y="2505075"/>
            <a:ext cx="5659438" cy="354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282C8D-4A42-494C-7483-31F0F8167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816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23FF79-7E7F-5181-D5F5-85134A976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81662" cy="354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A2EDC2-D1DB-77D9-139F-00875BC0D5D1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8FAC6C7-0101-7614-D3FA-5C9EE0ABE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92740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F8BE-D63B-EFB4-F5D1-E2ABC528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2888FC-0C51-684F-68DE-7163150DD448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36549AA-5780-99CA-EB7F-E9070F644F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40034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D4D48C-1520-292B-1D5D-6DE182FD756A}"/>
              </a:ext>
            </a:extLst>
          </p:cNvPr>
          <p:cNvSpPr/>
          <p:nvPr userDrawn="1"/>
        </p:nvSpPr>
        <p:spPr>
          <a:xfrm>
            <a:off x="3509963" y="6173787"/>
            <a:ext cx="8377237" cy="527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104A5707-F37D-10AE-7E14-BDADF74543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113" y="6215063"/>
            <a:ext cx="8272462" cy="442912"/>
          </a:xfrm>
        </p:spPr>
        <p:txBody>
          <a:bodyPr/>
          <a:lstStyle>
            <a:lvl1pPr marL="0" indent="0">
              <a:buNone/>
              <a:defRPr b="1" spc="3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Tool Kit Title Here</a:t>
            </a:r>
          </a:p>
        </p:txBody>
      </p:sp>
    </p:spTree>
    <p:extLst>
      <p:ext uri="{BB962C8B-B14F-4D97-AF65-F5344CB8AC3E}">
        <p14:creationId xmlns:p14="http://schemas.microsoft.com/office/powerpoint/2010/main" val="73234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FB041E-59D5-7AA1-CD03-F23782381911}"/>
              </a:ext>
            </a:extLst>
          </p:cNvPr>
          <p:cNvSpPr/>
          <p:nvPr userDrawn="1"/>
        </p:nvSpPr>
        <p:spPr>
          <a:xfrm>
            <a:off x="90488" y="6129338"/>
            <a:ext cx="3405187" cy="566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D32B9C-BF68-9E55-16AB-C8CBA3F0E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365125"/>
            <a:ext cx="115776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B3145-B6F4-EBBC-75BD-ED1106D7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563" y="1825625"/>
            <a:ext cx="11577637" cy="4213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 picture containing font, graphics, graphic design, logo&#10;&#10;Description automatically generated">
            <a:extLst>
              <a:ext uri="{FF2B5EF4-FFF2-40B4-BE49-F238E27FC236}">
                <a16:creationId xmlns:a16="http://schemas.microsoft.com/office/drawing/2014/main" id="{5986908B-06EA-D5C4-B69A-3F9AA5AA1E3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" y="6119658"/>
            <a:ext cx="3148013" cy="60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08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205435812098537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doi.org/10.1213/ANE.00000000000033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777CE-D25A-B762-D7DC-CF2639CDB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846133"/>
            <a:ext cx="11201399" cy="754067"/>
          </a:xfrm>
        </p:spPr>
        <p:txBody>
          <a:bodyPr>
            <a:normAutofit/>
          </a:bodyPr>
          <a:lstStyle/>
          <a:p>
            <a:r>
              <a:rPr lang="en-US" sz="3200" dirty="0"/>
              <a:t>Perioperative Care of the Adult Transgender Patient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73CB0F-E0C8-219A-83AD-BC4FA809A1D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Part 4 – Perioperative and Anesthesia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46948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365125"/>
            <a:ext cx="11577637" cy="969405"/>
          </a:xfrm>
        </p:spPr>
        <p:txBody>
          <a:bodyPr/>
          <a:lstStyle/>
          <a:p>
            <a:r>
              <a:rPr lang="en-US" dirty="0"/>
              <a:t>Perioperative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34530"/>
            <a:ext cx="11506202" cy="5087815"/>
          </a:xfrm>
        </p:spPr>
        <p:txBody>
          <a:bodyPr>
            <a:normAutofit fontScale="92500" lnSpcReduction="20000"/>
          </a:bodyPr>
          <a:lstStyle/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Registration and surgical assessment should capture information about gender identity.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Coordinate between providers to prevent patients from having to repeatedly disclose information.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Ensure only personnel who are providing direct care enter the room.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Maintain privacy, dignity, and respect.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Be aware of placement of transdermal hormone patches in relation to warming devices. Heat may lead to increased drug uptake.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Pregnancy test considerations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VTE prophylaxis – heparin and sequential compression devices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Chest binders preoperatively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Room assignments</a:t>
            </a:r>
          </a:p>
          <a:p>
            <a:pPr marL="228600" lvl="0" indent="-228600">
              <a:spcBef>
                <a:spcPts val="1000"/>
              </a:spcBef>
              <a:buClr>
                <a:srgbClr val="418AB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Maintain privacy postoperatively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9735" y="5219699"/>
            <a:ext cx="2719366" cy="144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0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1" y="173282"/>
            <a:ext cx="11577637" cy="944691"/>
          </a:xfrm>
        </p:spPr>
        <p:txBody>
          <a:bodyPr/>
          <a:lstStyle/>
          <a:p>
            <a:r>
              <a:rPr lang="en-US" dirty="0"/>
              <a:t>Anesthesia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38" y="1117974"/>
            <a:ext cx="11266980" cy="4825626"/>
          </a:xfrm>
        </p:spPr>
        <p:txBody>
          <a:bodyPr>
            <a:normAutofit fontScale="85000" lnSpcReduction="10000"/>
          </a:bodyPr>
          <a:lstStyle/>
          <a:p>
            <a:r>
              <a:rPr lang="en-US" sz="2900" dirty="0"/>
              <a:t>Physiological and psychological effects of both continuing and discontinuing hormone therapy need to be considered. </a:t>
            </a:r>
          </a:p>
          <a:p>
            <a:pPr lvl="1"/>
            <a:r>
              <a:rPr lang="en-US" dirty="0"/>
              <a:t>Consult an endocrinologist</a:t>
            </a:r>
          </a:p>
          <a:p>
            <a:r>
              <a:rPr lang="en-US" sz="2900" dirty="0"/>
              <a:t>Some facial procedures may indicate difficult airway management.</a:t>
            </a:r>
          </a:p>
          <a:p>
            <a:r>
              <a:rPr lang="en-US" sz="2900" dirty="0"/>
              <a:t>Local anesthetics have been shown to result in increased amounts of free drug when high-dose estrogen therapy is utilized. Implement dose reduction or close monitoring for toxic effects.</a:t>
            </a:r>
          </a:p>
          <a:p>
            <a:r>
              <a:rPr lang="en-US" sz="2900" dirty="0"/>
              <a:t>There is an increased risk for postoperative nausea and vomiting.</a:t>
            </a:r>
          </a:p>
          <a:p>
            <a:r>
              <a:rPr lang="en-US" sz="2900" dirty="0"/>
              <a:t>There is a risk for prolonged muscle paralysis from succinylcholine.</a:t>
            </a:r>
          </a:p>
          <a:p>
            <a:pPr lvl="1"/>
            <a:r>
              <a:rPr lang="en-US" dirty="0"/>
              <a:t>Neuromuscular monitoring is recommended</a:t>
            </a:r>
          </a:p>
          <a:p>
            <a:r>
              <a:rPr lang="en-US" sz="2900" dirty="0"/>
              <a:t>Withholding spironolactone on the day of surgery is suggested to avoid volume depletion intraoperatively – diuretic and antihypertensive.</a:t>
            </a:r>
          </a:p>
          <a:p>
            <a:r>
              <a:rPr lang="en-US" sz="2900" dirty="0"/>
              <a:t>There are no documented anesthetic drug interactions with hormone therapy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7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Q: Can I insert a Foley catheter for a patient with a history of gender-affirming surgery?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Yes. Gender-affirming surgeries do not always pose a barrier to safe routine indwelling catheter insertion. However, as with any patient who has a history of urethral procedures, a thorough assessment of the patient history, risk factors, and physician recommendations is advised.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6400" y="427039"/>
            <a:ext cx="11277600" cy="765406"/>
          </a:xfrm>
        </p:spPr>
        <p:txBody>
          <a:bodyPr>
            <a:normAutofit/>
          </a:bodyPr>
          <a:lstStyle/>
          <a:p>
            <a:r>
              <a:rPr lang="en-US" sz="4400" b="0" dirty="0"/>
              <a:t>Urologic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41086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365126"/>
            <a:ext cx="11577637" cy="697556"/>
          </a:xfrm>
        </p:spPr>
        <p:txBody>
          <a:bodyPr/>
          <a:lstStyle/>
          <a:p>
            <a:r>
              <a:rPr lang="en-US" dirty="0"/>
              <a:t>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63" y="1062683"/>
            <a:ext cx="11577637" cy="49761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a qualitative study, participants mentioned that collaborative health care professionals who were motivated to educate themselves made health care experiences feel safe and welcoming.</a:t>
            </a:r>
          </a:p>
        </p:txBody>
      </p:sp>
      <p:pic>
        <p:nvPicPr>
          <p:cNvPr id="1026" name="Picture 2" descr="Improving Access to Care for the Youth LGBTQ+ Community | UKN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361" y="2967177"/>
            <a:ext cx="4931580" cy="258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55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1" y="192131"/>
            <a:ext cx="11577637" cy="821124"/>
          </a:xfrm>
        </p:spPr>
        <p:txBody>
          <a:bodyPr/>
          <a:lstStyle/>
          <a:p>
            <a:r>
              <a:rPr lang="en-US" dirty="0"/>
              <a:t>References for Part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180" y="1013254"/>
            <a:ext cx="11577637" cy="4893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Collister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D, Saad N, Christie E, Ahmed S. Providing care for transgender persons with kidney disease: a narrative review.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J Kidney Health Dis.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2021;8:2054358120985379. </a:t>
            </a:r>
            <a:r>
              <a:rPr lang="en-US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https://doi.org/10.1177/2054358120985379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Tollinche</a:t>
            </a: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LE, Walters CB, Radix A, et al. The perioperative care of the transgender patient. </a:t>
            </a:r>
            <a:r>
              <a:rPr kumimoji="0" lang="en-US" sz="2000" b="0" i="1" u="none" strike="noStrike" kern="100" cap="none" spc="0" normalizeH="0" baseline="0" noProof="0" dirty="0" err="1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Anesth</a:t>
            </a:r>
            <a:r>
              <a:rPr kumimoji="0" lang="en-US" sz="2000" b="0" i="1" u="none" strike="noStrike" kern="100" cap="none" spc="0" normalizeH="0" baseline="0" noProof="0" dirty="0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2000" b="0" i="1" u="none" strike="noStrike" kern="100" cap="none" spc="0" normalizeH="0" baseline="0" noProof="0" dirty="0" err="1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Analg</a:t>
            </a: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5A5A5B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2018;127(2):359-366. </a:t>
            </a:r>
            <a:r>
              <a:rPr kumimoji="0" lang="en-US" sz="2000" b="0" i="0" u="sng" strike="noStrike" kern="1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https://doi.org/10.1213/ANE.0000000000003371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srgbClr val="5A5A5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5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5A5A5B"/>
      </a:dk1>
      <a:lt1>
        <a:srgbClr val="FFFFFF"/>
      </a:lt1>
      <a:dk2>
        <a:srgbClr val="00ACA6"/>
      </a:dk2>
      <a:lt2>
        <a:srgbClr val="FFFFFF"/>
      </a:lt2>
      <a:accent1>
        <a:srgbClr val="00ACA6"/>
      </a:accent1>
      <a:accent2>
        <a:srgbClr val="5EB978"/>
      </a:accent2>
      <a:accent3>
        <a:srgbClr val="00867B"/>
      </a:accent3>
      <a:accent4>
        <a:srgbClr val="006D7B"/>
      </a:accent4>
      <a:accent5>
        <a:srgbClr val="A1CA67"/>
      </a:accent5>
      <a:accent6>
        <a:srgbClr val="569BBE"/>
      </a:accent6>
      <a:hlink>
        <a:srgbClr val="5EB978"/>
      </a:hlink>
      <a:folHlink>
        <a:srgbClr val="5A5A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16b1b3-41a9-4256-935f-5a8db7896212">
      <Terms xmlns="http://schemas.microsoft.com/office/infopath/2007/PartnerControls"/>
    </lcf76f155ced4ddcb4097134ff3c332f>
    <TaxCatchAll xmlns="7f0325fb-172a-40b0-9a7e-50ba0a4e6bb7" xsi:nil="true"/>
    <_Flow_SignoffStatus xmlns="fb16b1b3-41a9-4256-935f-5a8db7896212" xsi:nil="true"/>
    <MediaLengthInSeconds xmlns="fb16b1b3-41a9-4256-935f-5a8db7896212" xsi:nil="true"/>
    <SharedWithUsers xmlns="7f0325fb-172a-40b0-9a7e-50ba0a4e6bb7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18ACB5380CC4793054AAE0476626F" ma:contentTypeVersion="18" ma:contentTypeDescription="Create a new document." ma:contentTypeScope="" ma:versionID="89b8f38743ae8b5f5b2f5e09ffb66c17">
  <xsd:schema xmlns:xsd="http://www.w3.org/2001/XMLSchema" xmlns:xs="http://www.w3.org/2001/XMLSchema" xmlns:p="http://schemas.microsoft.com/office/2006/metadata/properties" xmlns:ns2="7f0325fb-172a-40b0-9a7e-50ba0a4e6bb7" xmlns:ns3="fb16b1b3-41a9-4256-935f-5a8db7896212" targetNamespace="http://schemas.microsoft.com/office/2006/metadata/properties" ma:root="true" ma:fieldsID="efae664994d3ecf52a89c33d64c0df70" ns2:_="" ns3:_="">
    <xsd:import namespace="7f0325fb-172a-40b0-9a7e-50ba0a4e6bb7"/>
    <xsd:import namespace="fb16b1b3-41a9-4256-935f-5a8db78962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0325fb-172a-40b0-9a7e-50ba0a4e6b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49d19b4-cdff-4239-83c0-60233500499f}" ma:internalName="TaxCatchAll" ma:showField="CatchAllData" ma:web="7f0325fb-172a-40b0-9a7e-50ba0a4e6b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6b1b3-41a9-4256-935f-5a8db7896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2" nillable="true" ma:displayName="Sign-off status" ma:internalName="_x0024_Resources_x003a_core_x002c_Signoff_Status_x003b_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5623277-6309-4039-a153-8eedd4e8fe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7ADFC5-0403-4A2E-AD22-CFA2DD6D6E5D}">
  <ds:schemaRefs>
    <ds:schemaRef ds:uri="http://schemas.microsoft.com/office/2006/metadata/properties"/>
    <ds:schemaRef ds:uri="http://schemas.microsoft.com/office/infopath/2007/PartnerControls"/>
    <ds:schemaRef ds:uri="fb16b1b3-41a9-4256-935f-5a8db7896212"/>
    <ds:schemaRef ds:uri="7f0325fb-172a-40b0-9a7e-50ba0a4e6bb7"/>
  </ds:schemaRefs>
</ds:datastoreItem>
</file>

<file path=customXml/itemProps2.xml><?xml version="1.0" encoding="utf-8"?>
<ds:datastoreItem xmlns:ds="http://schemas.openxmlformats.org/officeDocument/2006/customXml" ds:itemID="{DC3BDB5E-235B-4AC7-99F4-8D9D064EEF01}"/>
</file>

<file path=customXml/itemProps3.xml><?xml version="1.0" encoding="utf-8"?>
<ds:datastoreItem xmlns:ds="http://schemas.openxmlformats.org/officeDocument/2006/customXml" ds:itemID="{5398317B-FE14-42A5-B823-DE564938A3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487</Words>
  <Application>Microsoft Office PowerPoint</Application>
  <PresentationFormat>Widescreen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Perioperative Care of the Adult Transgender Patient</vt:lpstr>
      <vt:lpstr>Perioperative Considerations</vt:lpstr>
      <vt:lpstr>Anesthesia Considerations</vt:lpstr>
      <vt:lpstr>Urologic Considerations</vt:lpstr>
      <vt:lpstr>Education</vt:lpstr>
      <vt:lpstr>References for Part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Colleen Ladny</dc:creator>
  <cp:lastModifiedBy>Renae Battié</cp:lastModifiedBy>
  <cp:revision>5</cp:revision>
  <dcterms:created xsi:type="dcterms:W3CDTF">2023-06-01T16:16:27Z</dcterms:created>
  <dcterms:modified xsi:type="dcterms:W3CDTF">2024-07-17T21:53:47Z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0x01010072918ACB5380CC4793054AAE0476626F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