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98" r:id="rId5"/>
    <p:sldId id="279" r:id="rId6"/>
    <p:sldId id="283" r:id="rId7"/>
    <p:sldId id="266" r:id="rId8"/>
    <p:sldId id="281" r:id="rId9"/>
    <p:sldId id="29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95" autoAdjust="0"/>
    <p:restoredTop sz="71429" autoAdjust="0"/>
  </p:normalViewPr>
  <p:slideViewPr>
    <p:cSldViewPr snapToGrid="0">
      <p:cViewPr varScale="1">
        <p:scale>
          <a:sx n="48" d="100"/>
          <a:sy n="48" d="100"/>
        </p:scale>
        <p:origin x="28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9CC995-126C-414E-9A73-8B80DBECB478}" type="datetimeFigureOut">
              <a:rPr lang="en-US" smtClean="0"/>
              <a:t>7/23/2024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4D917C-9664-453B-A1A0-DCD6F6E1829D}" type="slidenum">
              <a:rPr lang="en-US" smtClean="0"/>
              <a:t>‹#›</a:t>
            </a:fld>
            <a:endParaRPr lang="en-US"/>
          </a:p>
        </p:txBody>
      </p:sp>
    </p:spTree>
    <p:extLst>
      <p:ext uri="{BB962C8B-B14F-4D97-AF65-F5344CB8AC3E}">
        <p14:creationId xmlns:p14="http://schemas.microsoft.com/office/powerpoint/2010/main" val="165573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4D917C-9664-453B-A1A0-DCD6F6E1829D}" type="slidenum">
              <a:rPr lang="en-US" smtClean="0"/>
              <a:t>1</a:t>
            </a:fld>
            <a:endParaRPr lang="en-US"/>
          </a:p>
        </p:txBody>
      </p:sp>
    </p:spTree>
    <p:extLst>
      <p:ext uri="{BB962C8B-B14F-4D97-AF65-F5344CB8AC3E}">
        <p14:creationId xmlns:p14="http://schemas.microsoft.com/office/powerpoint/2010/main" val="2401783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have</a:t>
            </a:r>
            <a:r>
              <a:rPr lang="en-US" baseline="0" dirty="0"/>
              <a:t> identified as transgender for centuries. This does not imply cultural acceptance. “Widespread discrimination and mistreatment threaten the health and wellness of transgender people, making them one of the most marginalized populations in medicine” </a:t>
            </a:r>
            <a:r>
              <a:rPr lang="en-US" dirty="0"/>
              <a:t>(</a:t>
            </a:r>
            <a:r>
              <a:rPr lang="en-US" dirty="0" err="1"/>
              <a:t>Tollinche</a:t>
            </a:r>
            <a:r>
              <a:rPr lang="en-US" dirty="0"/>
              <a:t> et al., 2018, p.360).</a:t>
            </a:r>
            <a:endParaRPr lang="en-US" baseline="0"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Advocates have reported that legislators in numerous states introduced more than 300 pieces of anti-LGBTQ+ legislation in 2022 (</a:t>
            </a:r>
            <a:r>
              <a:rPr lang="en-US" dirty="0" err="1"/>
              <a:t>Neira</a:t>
            </a:r>
            <a:r>
              <a:rPr lang="en-US" dirty="0"/>
              <a:t> &amp; Bowman, 2022).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It’s important for us as health care providers to recognize the potential for bias when caring for transgender patients and address it within ourselves so that we can provide appropriate care.</a:t>
            </a:r>
          </a:p>
          <a:p>
            <a:endParaRPr lang="en-US" baseline="0" dirty="0"/>
          </a:p>
          <a:p>
            <a:r>
              <a:rPr lang="en-US" baseline="0" dirty="0"/>
              <a:t>The Virginia Transgender Health Initiative Study was a multiyear project to assess the health care and social needs of the transgender population in Virginia. 350 self-identified transgender people completed a needs assessment. 41% reported experiencing discrimination and noted a greater degree of discrimination in health care facilities than any other setting. </a:t>
            </a:r>
          </a:p>
          <a:p>
            <a:endParaRPr lang="en-US" baseline="0" dirty="0"/>
          </a:p>
          <a:p>
            <a:r>
              <a:rPr lang="en-US" baseline="0" dirty="0"/>
              <a:t>In 2009, members of Lambda Legal and its partner organizations distributed a nationwide survey to lesbian, gay, bisexual, and transgender individuals. 4,916 respondents reported the following in health care settings:</a:t>
            </a:r>
          </a:p>
          <a:p>
            <a:pPr marL="174708" indent="-174708">
              <a:buFont typeface="Arial" panose="020B0604020202020204" pitchFamily="34" charset="0"/>
              <a:buChar char="•"/>
            </a:pPr>
            <a:r>
              <a:rPr lang="en-US" baseline="0" dirty="0"/>
              <a:t>26.7% reported being refused healthcare</a:t>
            </a:r>
          </a:p>
          <a:p>
            <a:pPr marL="174708" indent="-174708">
              <a:buFont typeface="Arial" panose="020B0604020202020204" pitchFamily="34" charset="0"/>
              <a:buChar char="•"/>
            </a:pPr>
            <a:r>
              <a:rPr lang="en-US" baseline="0" dirty="0"/>
              <a:t>15.4% reported that staff members refused to touch them or used excessive precautions during examination</a:t>
            </a:r>
          </a:p>
          <a:p>
            <a:pPr marL="174708" indent="-174708">
              <a:buFont typeface="Arial" panose="020B0604020202020204" pitchFamily="34" charset="0"/>
              <a:buChar char="•"/>
            </a:pPr>
            <a:r>
              <a:rPr lang="en-US" baseline="0" dirty="0"/>
              <a:t>20.9% reported that health care professionals used harsh or abusive language</a:t>
            </a:r>
          </a:p>
          <a:p>
            <a:pPr marL="174708" indent="-174708">
              <a:buFont typeface="Arial" panose="020B0604020202020204" pitchFamily="34" charset="0"/>
              <a:buChar char="•"/>
            </a:pPr>
            <a:r>
              <a:rPr lang="en-US" baseline="0" dirty="0"/>
              <a:t>20.3% reported that health care professionals blamed them for their own health problems</a:t>
            </a:r>
          </a:p>
          <a:p>
            <a:pPr marL="174708" indent="-174708">
              <a:buFont typeface="Arial" panose="020B0604020202020204" pitchFamily="34" charset="0"/>
              <a:buChar char="•"/>
            </a:pPr>
            <a:r>
              <a:rPr lang="en-US" baseline="0" dirty="0"/>
              <a:t>7.8% reported that health care professionals were physically rough or abusive</a:t>
            </a:r>
          </a:p>
          <a:p>
            <a:endParaRPr lang="en-US" baseline="0" dirty="0"/>
          </a:p>
          <a:p>
            <a:r>
              <a:rPr lang="en-US" dirty="0"/>
              <a:t>In 2011, members of the National Center for Transgender Equality and the National Gay and Lesbian Task Force conducted a nationwide study titled </a:t>
            </a:r>
            <a:r>
              <a:rPr lang="en-US" i="1" dirty="0"/>
              <a:t>Injustice at Every Turn: A Report of the National Transgender Discrimination Survey. </a:t>
            </a:r>
            <a:r>
              <a:rPr lang="en-US" dirty="0"/>
              <a:t>The researchers gathered online and written survey information from 6,450 transgender individuals. One section of the survey asked respondents to identify discrimination based on health care location, categorized as doctors’ offices, hospitals, and emergency departments. Types of discrimination were classified as denial of equal treatment, verbal harassment/disrespect, and physical attack.</a:t>
            </a:r>
          </a:p>
          <a:p>
            <a:endParaRPr lang="en-US" dirty="0"/>
          </a:p>
          <a:p>
            <a:r>
              <a:rPr lang="en-US" dirty="0"/>
              <a:t>Survey respondents identified discrimination occurring in doctors’ offices, hospitals, and emergency departments, including the following:</a:t>
            </a:r>
          </a:p>
          <a:p>
            <a:pPr marL="171450" indent="-171450">
              <a:buFont typeface="Arial" panose="020B0604020202020204" pitchFamily="34" charset="0"/>
              <a:buChar char="•"/>
            </a:pPr>
            <a:r>
              <a:rPr lang="en-US" dirty="0"/>
              <a:t>24% were denied equal treatment.</a:t>
            </a:r>
          </a:p>
          <a:p>
            <a:pPr marL="171450" indent="-171450">
              <a:buFont typeface="Arial" panose="020B0604020202020204" pitchFamily="34" charset="0"/>
              <a:buChar char="•"/>
            </a:pPr>
            <a:r>
              <a:rPr lang="en-US" dirty="0"/>
              <a:t>25% experienced verbal harassment/disrespect.</a:t>
            </a:r>
          </a:p>
          <a:p>
            <a:pPr marL="171450" indent="-171450">
              <a:buFont typeface="Arial" panose="020B0604020202020204" pitchFamily="34" charset="0"/>
              <a:buChar char="•"/>
            </a:pPr>
            <a:r>
              <a:rPr lang="en-US" dirty="0"/>
              <a:t>2% experienced a physical attack.</a:t>
            </a:r>
          </a:p>
          <a:p>
            <a:endParaRPr lang="en-US" dirty="0"/>
          </a:p>
          <a:p>
            <a:r>
              <a:rPr lang="en-US" dirty="0"/>
              <a:t>In 2012, Project Implicit determined that the intersectionality of racism, sexism, homophobia, and transphobia in social and medical systems leads to worse health outcomes for marginalized populations.</a:t>
            </a:r>
          </a:p>
          <a:p>
            <a:endParaRPr lang="en-US" dirty="0"/>
          </a:p>
          <a:p>
            <a:r>
              <a:rPr lang="en-US" dirty="0"/>
              <a:t>In 2015, the United States Transgender Survey (USTS)—the largest survey of transgender-identifying individuals in the United States—was administered by the National Center for Transgender Equality (NCTE). Analysis of the survey found that 22% of respondents reported postponing care due to fear of discrimination.</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BBED1B-5D3E-4954-AE7F-744386DFAF2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91480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Health disparities are population-specific differences in</a:t>
            </a:r>
            <a:r>
              <a:rPr lang="en-US" baseline="0" dirty="0"/>
              <a:t> access to health care, quality, utilization of health care, and outcomes (</a:t>
            </a:r>
            <a:r>
              <a:rPr lang="en-US" baseline="0" dirty="0" err="1"/>
              <a:t>Kachen</a:t>
            </a:r>
            <a:r>
              <a:rPr lang="en-US" baseline="0" dirty="0"/>
              <a:t> &amp; Pharr, 2020). Public health research found the LGBTQ+ population to have higher rates of disparities compared to the hetero/cis population (</a:t>
            </a:r>
            <a:r>
              <a:rPr lang="en-US" baseline="0" dirty="0" err="1"/>
              <a:t>Kachen</a:t>
            </a:r>
            <a:r>
              <a:rPr lang="en-US" baseline="0" dirty="0"/>
              <a:t> &amp; Pharr, 2020). The US Department of Health and Human Services noted that these health disparities were linked to stigma, discrimination, and denial of civil and human rights </a:t>
            </a:r>
            <a:r>
              <a:rPr lang="en-US" dirty="0"/>
              <a:t>(Neira &amp; Bowman, 2022). There is also a lack of familial and other social support (</a:t>
            </a:r>
            <a:r>
              <a:rPr lang="en-US" dirty="0" err="1"/>
              <a:t>Tollinche</a:t>
            </a:r>
            <a:r>
              <a:rPr lang="en-US" dirty="0"/>
              <a:t> et al., 2018).</a:t>
            </a:r>
          </a:p>
          <a:p>
            <a:endParaRPr lang="en-US" baseline="0" dirty="0"/>
          </a:p>
          <a:p>
            <a:r>
              <a:rPr lang="en-US" baseline="0" dirty="0"/>
              <a:t>Patients may experience reduced access to care; may delay health care due to fear; and may have higher rates of negative health behaviors (smoking, drinking, drug use); higher rates of depression, anxiety, and suicide; and poorer health outcomes (</a:t>
            </a:r>
            <a:r>
              <a:rPr lang="en-US" baseline="0" dirty="0" err="1"/>
              <a:t>Kachen</a:t>
            </a:r>
            <a:r>
              <a:rPr lang="en-US" baseline="0" dirty="0"/>
              <a:t> &amp; Pharr, 2020) (</a:t>
            </a:r>
            <a:r>
              <a:rPr lang="en-US" baseline="0" dirty="0" err="1"/>
              <a:t>Collister</a:t>
            </a:r>
            <a:r>
              <a:rPr lang="en-US" baseline="0" dirty="0"/>
              <a:t>, Saad, Christie, &amp; Ahmed, 2012).</a:t>
            </a:r>
          </a:p>
          <a:p>
            <a:endParaRPr lang="en-US" dirty="0"/>
          </a:p>
          <a:p>
            <a:pPr fontAlgn="base"/>
            <a:r>
              <a:rPr lang="en-US" baseline="0" dirty="0"/>
              <a:t>There is also a history of unregulated silicone injections and other treatments that could be harmful. Silicone injections are</a:t>
            </a:r>
            <a:r>
              <a:rPr lang="en-US" dirty="0"/>
              <a:t> most often associated with liquid silicone being injected into the breasts, buttocks, thighs, and face to feminize appearance. The silicone can be cut with other substances, too — and it's impossible to know what someone is injecting each time. One 2013 study of illicit silicone injections in Brazil found that it sometimes also contained olive oil, paraffin wax, or even transmission fluid (Nett, 2019). Adverse outcomes include:</a:t>
            </a:r>
          </a:p>
          <a:p>
            <a:pPr fontAlgn="base"/>
            <a:endParaRPr lang="en-US" dirty="0"/>
          </a:p>
          <a:p>
            <a:pPr marL="171450" indent="-171450" fontAlgn="base">
              <a:buFont typeface="Arial" panose="020B0604020202020204" pitchFamily="34" charset="0"/>
              <a:buChar char="•"/>
            </a:pPr>
            <a:r>
              <a:rPr lang="en-US" dirty="0"/>
              <a:t>Infections</a:t>
            </a:r>
          </a:p>
          <a:p>
            <a:pPr marL="171450" indent="-171450" fontAlgn="base">
              <a:buFont typeface="Arial" panose="020B0604020202020204" pitchFamily="34" charset="0"/>
              <a:buChar char="•"/>
            </a:pPr>
            <a:r>
              <a:rPr lang="en-US" dirty="0"/>
              <a:t>Granulomas</a:t>
            </a:r>
          </a:p>
          <a:p>
            <a:pPr marL="171450" indent="-171450" fontAlgn="base">
              <a:buFont typeface="Arial" panose="020B0604020202020204" pitchFamily="34" charset="0"/>
              <a:buChar char="•"/>
            </a:pPr>
            <a:r>
              <a:rPr lang="en-US" dirty="0"/>
              <a:t>Pneumonitis</a:t>
            </a:r>
          </a:p>
          <a:p>
            <a:pPr marL="171450" indent="-171450" fontAlgn="base">
              <a:buFont typeface="Arial" panose="020B0604020202020204" pitchFamily="34" charset="0"/>
              <a:buChar char="•"/>
            </a:pPr>
            <a:r>
              <a:rPr lang="en-US" dirty="0"/>
              <a:t>Organ failure</a:t>
            </a:r>
          </a:p>
          <a:p>
            <a:pPr marL="171450" indent="-171450" fontAlgn="base">
              <a:buFont typeface="Arial" panose="020B0604020202020204" pitchFamily="34" charset="0"/>
              <a:buChar char="•"/>
            </a:pPr>
            <a:r>
              <a:rPr lang="en-US" dirty="0"/>
              <a:t>Chronic wounds</a:t>
            </a:r>
          </a:p>
          <a:p>
            <a:pPr marL="171450" indent="-171450" fontAlgn="base">
              <a:buFont typeface="Arial" panose="020B0604020202020204" pitchFamily="34" charset="0"/>
              <a:buChar char="•"/>
            </a:pPr>
            <a:r>
              <a:rPr lang="en-US" dirty="0"/>
              <a:t>Disfigurement from migration</a:t>
            </a:r>
          </a:p>
          <a:p>
            <a:pPr marL="171450" indent="-171450" fontAlgn="base">
              <a:buFont typeface="Arial" panose="020B0604020202020204" pitchFamily="34" charset="0"/>
              <a:buChar char="•"/>
            </a:pPr>
            <a:r>
              <a:rPr lang="en-US" dirty="0"/>
              <a:t>Chronic pain</a:t>
            </a:r>
          </a:p>
          <a:p>
            <a:pPr marL="171450" indent="-171450" fontAlgn="base">
              <a:buFont typeface="Arial" panose="020B0604020202020204" pitchFamily="34" charset="0"/>
              <a:buChar char="•"/>
            </a:pPr>
            <a:r>
              <a:rPr lang="en-US" dirty="0"/>
              <a:t>Bone damage</a:t>
            </a:r>
          </a:p>
          <a:p>
            <a:pPr fontAlgn="base"/>
            <a:endParaRPr lang="en-US" dirty="0"/>
          </a:p>
          <a:p>
            <a:pPr fontAlgn="base"/>
            <a:r>
              <a:rPr lang="en-US" dirty="0"/>
              <a:t>When there are barriers to health care and prescribed hormones can be difficult to obtain, there are also hormones available on the black market. Unregulated, unmonitored hormone therapy can be unsafe (</a:t>
            </a:r>
            <a:r>
              <a:rPr lang="en-US" dirty="0" err="1"/>
              <a:t>Tollinche</a:t>
            </a:r>
            <a:r>
              <a:rPr lang="en-US" dirty="0"/>
              <a:t> et al., 2018).</a:t>
            </a:r>
          </a:p>
        </p:txBody>
      </p:sp>
      <p:sp>
        <p:nvSpPr>
          <p:cNvPr id="4" name="Slide Number Placeholder 3"/>
          <p:cNvSpPr>
            <a:spLocks noGrp="1"/>
          </p:cNvSpPr>
          <p:nvPr>
            <p:ph type="sldNum" sz="quarter" idx="10"/>
          </p:nvPr>
        </p:nvSpPr>
        <p:spPr/>
        <p:txBody>
          <a:bodyPr/>
          <a:lstStyle/>
          <a:p>
            <a:fld id="{FE8CC3F6-301E-49C5-AC65-C8F40D7390BD}" type="slidenum">
              <a:rPr lang="en-US" smtClean="0"/>
              <a:t>3</a:t>
            </a:fld>
            <a:endParaRPr lang="en-US"/>
          </a:p>
        </p:txBody>
      </p:sp>
    </p:spTree>
    <p:extLst>
      <p:ext uri="{BB962C8B-B14F-4D97-AF65-F5344CB8AC3E}">
        <p14:creationId xmlns:p14="http://schemas.microsoft.com/office/powerpoint/2010/main" val="2699280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Discrimination prevents members of the community from accessing health care (</a:t>
            </a:r>
            <a:r>
              <a:rPr lang="en-US" dirty="0" err="1"/>
              <a:t>Kachen</a:t>
            </a:r>
            <a:r>
              <a:rPr lang="en-US" dirty="0"/>
              <a:t> &amp; Pharr, 2020). When you encounter it, speak up. Address it directly with the offender and, if this is not productive, utilize your chain of command. </a:t>
            </a:r>
          </a:p>
          <a:p>
            <a:endParaRPr lang="en-US" dirty="0"/>
          </a:p>
          <a:p>
            <a:r>
              <a:rPr lang="en-US" dirty="0"/>
              <a:t>Educate yourselves and use opportunities to educate others. There is an abundance of misinformation available to the public. This misinformation fuels intolerance and discrimination. Take what you learn and share it with those who don’t understand. Information spreads quickly, whether it’s true or not, so do your best to spread the correct information from a place of kindness and understanding. Take the opportunity to listen to and interact with members of the trans community. The more familiar you become with the community the easier it is to evaluate yourself and make changes. </a:t>
            </a:r>
          </a:p>
          <a:p>
            <a:endParaRPr lang="en-US" dirty="0"/>
          </a:p>
          <a:p>
            <a:r>
              <a:rPr lang="en-US" dirty="0"/>
              <a:t>Support trans-inclusive shifts in policy, practice, and health care institutions. Together we can break down barriers to health care, positively impact outcomes, and advance the medical community. </a:t>
            </a:r>
          </a:p>
          <a:p>
            <a:endParaRPr lang="en-US" dirty="0"/>
          </a:p>
          <a:p>
            <a:r>
              <a:rPr lang="en-US" dirty="0"/>
              <a:t>There are several trans advocacy groups that you can research and engage with. They also provide some great education.</a:t>
            </a:r>
          </a:p>
          <a:p>
            <a:r>
              <a:rPr lang="en-US" dirty="0"/>
              <a:t>Some Examples are: </a:t>
            </a:r>
          </a:p>
          <a:p>
            <a:r>
              <a:rPr lang="en-US" dirty="0"/>
              <a:t>Out Youth (https://www.outyouth.org/) </a:t>
            </a:r>
          </a:p>
          <a:p>
            <a:r>
              <a:rPr lang="en-US" dirty="0"/>
              <a:t>PFLAG (https://pflag.org/)</a:t>
            </a:r>
          </a:p>
          <a:p>
            <a:endParaRPr lang="en-US" dirty="0"/>
          </a:p>
          <a:p>
            <a:r>
              <a:rPr lang="en-US" dirty="0"/>
              <a:t>Recognize your own potential for bias. Bias is an unfair belief that something about a person or group is better or worse than another. For example, a person who supports gender norms may believe that they are superior to a transgender person who rejects these norms.</a:t>
            </a:r>
          </a:p>
          <a:p>
            <a:endParaRPr lang="en-US" dirty="0"/>
          </a:p>
          <a:p>
            <a:r>
              <a:rPr lang="en-US" dirty="0"/>
              <a:t>Feelings of superiority may prejudice a person and make it difficult to accept different points of view or behavior and result in unfair treatment of those who do not share the same convictions or beliefs. Although AORN and the American Nurses Association both state that nurses should provide nondiscriminatory care to all patients, this is not always what is provided. </a:t>
            </a:r>
          </a:p>
          <a:p>
            <a:endParaRPr lang="en-US" dirty="0"/>
          </a:p>
          <a:p>
            <a:r>
              <a:rPr lang="en-US" dirty="0"/>
              <a:t>It is our responsibility to create a safe and welcoming environment. Transgender patients can be very protective of their physical and emotional privacy, so they may be less likely to talk or share about themselves when they meet a new provider. Reassure the patient that as their perioperative team, you will make sure they are safe and will be protected throughout the procedure—just a few words of comfort and reassurance will go a long way.</a:t>
            </a:r>
          </a:p>
          <a:p>
            <a:endParaRPr lang="en-US" dirty="0"/>
          </a:p>
          <a:p>
            <a:r>
              <a:rPr lang="en-US" dirty="0"/>
              <a:t>The Human Right’s Campaign’s Corporate Equality Index is the national benchmarking tool on health care policies, practices, and benefits pertinent to lesbian, gay, bisexual, transgender, and queer patients and employees. HEI participants are given a score based on how many LGBTQ+ inclusive policies and practices they have in place in four different criteria. The first criteria consist of the foundational elements of LGBTQ+ patient-centered care. The three remaining criteria are Patient Services and Support, Employee Benefits and Policies, and Patient and Community Engagement. Participants that have earned the LGBTQ+ Healthcare Equality Leader designation have received the highest score in each criteria and have demonstrated that they offer transgender inclusive health care benefits to their employees. An impressive 496 (55%) of HEI 2022 participants met this standard and earned the LGBTQ+ Healthcare Equality Leader designation.</a:t>
            </a:r>
          </a:p>
          <a:p>
            <a:endParaRPr lang="en-US" dirty="0"/>
          </a:p>
        </p:txBody>
      </p:sp>
      <p:sp>
        <p:nvSpPr>
          <p:cNvPr id="4" name="Slide Number Placeholder 3"/>
          <p:cNvSpPr>
            <a:spLocks noGrp="1"/>
          </p:cNvSpPr>
          <p:nvPr>
            <p:ph type="sldNum" sz="quarter" idx="10"/>
          </p:nvPr>
        </p:nvSpPr>
        <p:spPr/>
        <p:txBody>
          <a:bodyPr/>
          <a:lstStyle/>
          <a:p>
            <a:fld id="{FE8CC3F6-301E-49C5-AC65-C8F40D7390BD}" type="slidenum">
              <a:rPr lang="en-US" smtClean="0"/>
              <a:t>4</a:t>
            </a:fld>
            <a:endParaRPr lang="en-US"/>
          </a:p>
        </p:txBody>
      </p:sp>
    </p:spTree>
    <p:extLst>
      <p:ext uri="{BB962C8B-B14F-4D97-AF65-F5344CB8AC3E}">
        <p14:creationId xmlns:p14="http://schemas.microsoft.com/office/powerpoint/2010/main" val="2130427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What’s preventing transgender patients from receiving the care they need?</a:t>
            </a:r>
          </a:p>
          <a:p>
            <a:endParaRPr lang="en-US" dirty="0"/>
          </a:p>
          <a:p>
            <a:pPr defTabSz="931774">
              <a:defRPr/>
            </a:pPr>
            <a:r>
              <a:rPr lang="en-US" baseline="0" dirty="0"/>
              <a:t>Nearly 60% of trans patients feel the need to educate their practitioners on trans health issues (Ross &amp; Bell, 2017).</a:t>
            </a:r>
            <a:endParaRPr lang="en-US" dirty="0"/>
          </a:p>
          <a:p>
            <a:r>
              <a:rPr lang="en-US" dirty="0"/>
              <a:t>(</a:t>
            </a:r>
            <a:r>
              <a:rPr lang="en-US" dirty="0" err="1"/>
              <a:t>Kachen</a:t>
            </a:r>
            <a:r>
              <a:rPr lang="en-US" dirty="0"/>
              <a:t> &amp; Pharr, 2020)</a:t>
            </a:r>
          </a:p>
          <a:p>
            <a:r>
              <a:rPr lang="en-US" dirty="0"/>
              <a:t>(</a:t>
            </a:r>
            <a:r>
              <a:rPr lang="en-US" dirty="0" err="1"/>
              <a:t>Tollinche</a:t>
            </a:r>
            <a:r>
              <a:rPr lang="en-US" dirty="0"/>
              <a:t> et al., 2018)</a:t>
            </a:r>
          </a:p>
          <a:p>
            <a:endParaRPr lang="en-US" dirty="0"/>
          </a:p>
        </p:txBody>
      </p:sp>
      <p:sp>
        <p:nvSpPr>
          <p:cNvPr id="4" name="Slide Number Placeholder 3"/>
          <p:cNvSpPr>
            <a:spLocks noGrp="1"/>
          </p:cNvSpPr>
          <p:nvPr>
            <p:ph type="sldNum" sz="quarter" idx="10"/>
          </p:nvPr>
        </p:nvSpPr>
        <p:spPr/>
        <p:txBody>
          <a:bodyPr/>
          <a:lstStyle/>
          <a:p>
            <a:fld id="{FE8CC3F6-301E-49C5-AC65-C8F40D7390BD}" type="slidenum">
              <a:rPr lang="en-US" smtClean="0"/>
              <a:t>5</a:t>
            </a:fld>
            <a:endParaRPr lang="en-US"/>
          </a:p>
        </p:txBody>
      </p:sp>
    </p:spTree>
    <p:extLst>
      <p:ext uri="{BB962C8B-B14F-4D97-AF65-F5344CB8AC3E}">
        <p14:creationId xmlns:p14="http://schemas.microsoft.com/office/powerpoint/2010/main" val="3993146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8CC3F6-301E-49C5-AC65-C8F40D7390BD}" type="slidenum">
              <a:rPr lang="en-US" smtClean="0"/>
              <a:t>6</a:t>
            </a:fld>
            <a:endParaRPr lang="en-US"/>
          </a:p>
        </p:txBody>
      </p:sp>
    </p:spTree>
    <p:extLst>
      <p:ext uri="{BB962C8B-B14F-4D97-AF65-F5344CB8AC3E}">
        <p14:creationId xmlns:p14="http://schemas.microsoft.com/office/powerpoint/2010/main" val="22435813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E5A63E-CA91-1BD3-E8B2-2AC5C606ABAA}"/>
              </a:ext>
            </a:extLst>
          </p:cNvPr>
          <p:cNvSpPr/>
          <p:nvPr userDrawn="1"/>
        </p:nvSpPr>
        <p:spPr>
          <a:xfrm>
            <a:off x="123825" y="6153150"/>
            <a:ext cx="11972925" cy="63865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69B5757-4388-0D24-4E65-6AF71826E4FD}"/>
              </a:ext>
            </a:extLst>
          </p:cNvPr>
          <p:cNvSpPr/>
          <p:nvPr userDrawn="1"/>
        </p:nvSpPr>
        <p:spPr>
          <a:xfrm>
            <a:off x="309929" y="821349"/>
            <a:ext cx="11572142" cy="9641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DA8255-ACC5-7A88-9C29-841A6725CEA3}"/>
              </a:ext>
            </a:extLst>
          </p:cNvPr>
          <p:cNvSpPr>
            <a:spLocks noGrp="1"/>
          </p:cNvSpPr>
          <p:nvPr>
            <p:ph type="ctrTitle"/>
          </p:nvPr>
        </p:nvSpPr>
        <p:spPr>
          <a:xfrm>
            <a:off x="485775" y="846133"/>
            <a:ext cx="11201399" cy="857357"/>
          </a:xfrm>
        </p:spPr>
        <p:txBody>
          <a:bodyPr anchor="b">
            <a:normAutofit/>
          </a:bodyPr>
          <a:lstStyle>
            <a:lvl1pPr algn="ctr">
              <a:defRPr sz="48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8" name="Picture Placeholder 7">
            <a:extLst>
              <a:ext uri="{FF2B5EF4-FFF2-40B4-BE49-F238E27FC236}">
                <a16:creationId xmlns:a16="http://schemas.microsoft.com/office/drawing/2014/main" id="{5737351A-C5FE-23CF-F5C1-05B816CA6C5B}"/>
              </a:ext>
            </a:extLst>
          </p:cNvPr>
          <p:cNvSpPr>
            <a:spLocks noGrp="1"/>
          </p:cNvSpPr>
          <p:nvPr>
            <p:ph type="pic" sz="quarter" idx="10"/>
          </p:nvPr>
        </p:nvSpPr>
        <p:spPr>
          <a:xfrm>
            <a:off x="309929" y="1979720"/>
            <a:ext cx="11572142" cy="4544172"/>
          </a:xfrm>
        </p:spPr>
        <p:txBody>
          <a:bodyPr/>
          <a:lstStyle/>
          <a:p>
            <a:endParaRPr lang="en-US" dirty="0"/>
          </a:p>
        </p:txBody>
      </p:sp>
      <p:pic>
        <p:nvPicPr>
          <p:cNvPr id="11" name="Picture 10" descr="A picture containing font, graphics, graphic design, logo&#10;&#10;Description automatically generated">
            <a:extLst>
              <a:ext uri="{FF2B5EF4-FFF2-40B4-BE49-F238E27FC236}">
                <a16:creationId xmlns:a16="http://schemas.microsoft.com/office/drawing/2014/main" id="{EA1EE600-707E-3513-B356-15D56E8064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0991" y="66199"/>
            <a:ext cx="3590926" cy="684680"/>
          </a:xfrm>
          <a:prstGeom prst="rect">
            <a:avLst/>
          </a:prstGeom>
        </p:spPr>
      </p:pic>
    </p:spTree>
    <p:extLst>
      <p:ext uri="{BB962C8B-B14F-4D97-AF65-F5344CB8AC3E}">
        <p14:creationId xmlns:p14="http://schemas.microsoft.com/office/powerpoint/2010/main" val="309657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097C91AA-96C8-4E20-ABEE-5180C2A5BFC0}" type="slidenum">
              <a:rPr lang="en-US" smtClean="0"/>
              <a:pPr/>
              <a:t>‹#›</a:t>
            </a:fld>
            <a:endParaRPr lang="en-US" dirty="0"/>
          </a:p>
        </p:txBody>
      </p:sp>
    </p:spTree>
    <p:extLst>
      <p:ext uri="{BB962C8B-B14F-4D97-AF65-F5344CB8AC3E}">
        <p14:creationId xmlns:p14="http://schemas.microsoft.com/office/powerpoint/2010/main" val="3344680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15A9B-8BA7-2A0D-D832-4D65FB7CD3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98FF4E-21E5-C2E6-BA4A-174256F7BD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23E1ACDA-DEC1-FC2A-2C8F-31D3DF445005}"/>
              </a:ext>
            </a:extLst>
          </p:cNvPr>
          <p:cNvSpPr/>
          <p:nvPr userDrawn="1"/>
        </p:nvSpPr>
        <p:spPr>
          <a:xfrm>
            <a:off x="3509963" y="6173787"/>
            <a:ext cx="8377237" cy="5270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2800" b="1" spc="300" dirty="0">
              <a:latin typeface="Arial" panose="020B0604020202020204" pitchFamily="34" charset="0"/>
              <a:cs typeface="Arial" panose="020B0604020202020204" pitchFamily="34" charset="0"/>
            </a:endParaRPr>
          </a:p>
        </p:txBody>
      </p:sp>
      <p:sp>
        <p:nvSpPr>
          <p:cNvPr id="9" name="Text Placeholder 8">
            <a:extLst>
              <a:ext uri="{FF2B5EF4-FFF2-40B4-BE49-F238E27FC236}">
                <a16:creationId xmlns:a16="http://schemas.microsoft.com/office/drawing/2014/main" id="{EBA6E977-6203-52F2-AA53-9B5F3F99C7D1}"/>
              </a:ext>
            </a:extLst>
          </p:cNvPr>
          <p:cNvSpPr>
            <a:spLocks noGrp="1"/>
          </p:cNvSpPr>
          <p:nvPr>
            <p:ph type="body" sz="quarter" idx="10" hasCustomPrompt="1"/>
          </p:nvPr>
        </p:nvSpPr>
        <p:spPr>
          <a:xfrm>
            <a:off x="3567113" y="6215063"/>
            <a:ext cx="8272462" cy="442912"/>
          </a:xfrm>
        </p:spPr>
        <p:txBody>
          <a:bodyPr/>
          <a:lstStyle>
            <a:lvl1pPr marL="0" indent="0">
              <a:buNone/>
              <a:defRPr b="1" spc="300">
                <a:solidFill>
                  <a:schemeClr val="bg2"/>
                </a:solidFill>
              </a:defRPr>
            </a:lvl1pPr>
          </a:lstStyle>
          <a:p>
            <a:pPr lvl="0"/>
            <a:r>
              <a:rPr lang="en-US" dirty="0"/>
              <a:t>Tool Kit Title Here</a:t>
            </a:r>
          </a:p>
        </p:txBody>
      </p:sp>
    </p:spTree>
    <p:extLst>
      <p:ext uri="{BB962C8B-B14F-4D97-AF65-F5344CB8AC3E}">
        <p14:creationId xmlns:p14="http://schemas.microsoft.com/office/powerpoint/2010/main" val="265228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27E47-5FF3-62DC-943C-C81AA3961457}"/>
              </a:ext>
            </a:extLst>
          </p:cNvPr>
          <p:cNvSpPr>
            <a:spLocks noGrp="1"/>
          </p:cNvSpPr>
          <p:nvPr>
            <p:ph type="title"/>
          </p:nvPr>
        </p:nvSpPr>
        <p:spPr>
          <a:xfrm>
            <a:off x="385763" y="423864"/>
            <a:ext cx="11463337" cy="3548056"/>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77F4D183-EB4E-E2AC-819A-CC32F3E7BD76}"/>
              </a:ext>
            </a:extLst>
          </p:cNvPr>
          <p:cNvSpPr>
            <a:spLocks noGrp="1"/>
          </p:cNvSpPr>
          <p:nvPr>
            <p:ph type="body" idx="1"/>
          </p:nvPr>
        </p:nvSpPr>
        <p:spPr>
          <a:xfrm>
            <a:off x="385763" y="3998907"/>
            <a:ext cx="11463337" cy="181610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0E9E4A5-3758-293D-BACA-2B070A387501}"/>
              </a:ext>
            </a:extLst>
          </p:cNvPr>
          <p:cNvSpPr/>
          <p:nvPr userDrawn="1"/>
        </p:nvSpPr>
        <p:spPr>
          <a:xfrm>
            <a:off x="3509963" y="6173787"/>
            <a:ext cx="8377237" cy="5270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2800" b="1" spc="300" dirty="0">
              <a:latin typeface="Arial" panose="020B0604020202020204" pitchFamily="34" charset="0"/>
              <a:cs typeface="Arial" panose="020B0604020202020204" pitchFamily="34" charset="0"/>
            </a:endParaRPr>
          </a:p>
        </p:txBody>
      </p:sp>
      <p:sp>
        <p:nvSpPr>
          <p:cNvPr id="8" name="Text Placeholder 8">
            <a:extLst>
              <a:ext uri="{FF2B5EF4-FFF2-40B4-BE49-F238E27FC236}">
                <a16:creationId xmlns:a16="http://schemas.microsoft.com/office/drawing/2014/main" id="{E33A9E0B-7B3E-9DB1-08FB-5597438C8F6C}"/>
              </a:ext>
            </a:extLst>
          </p:cNvPr>
          <p:cNvSpPr>
            <a:spLocks noGrp="1"/>
          </p:cNvSpPr>
          <p:nvPr>
            <p:ph type="body" sz="quarter" idx="10" hasCustomPrompt="1"/>
          </p:nvPr>
        </p:nvSpPr>
        <p:spPr>
          <a:xfrm>
            <a:off x="3567113" y="6215063"/>
            <a:ext cx="8272462" cy="442912"/>
          </a:xfrm>
        </p:spPr>
        <p:txBody>
          <a:bodyPr/>
          <a:lstStyle>
            <a:lvl1pPr marL="0" indent="0">
              <a:buNone/>
              <a:defRPr b="1" spc="300">
                <a:solidFill>
                  <a:schemeClr val="bg2"/>
                </a:solidFill>
              </a:defRPr>
            </a:lvl1pPr>
          </a:lstStyle>
          <a:p>
            <a:pPr lvl="0"/>
            <a:r>
              <a:rPr lang="en-US" dirty="0"/>
              <a:t>Tool Kit Title Here</a:t>
            </a:r>
          </a:p>
        </p:txBody>
      </p:sp>
    </p:spTree>
    <p:extLst>
      <p:ext uri="{BB962C8B-B14F-4D97-AF65-F5344CB8AC3E}">
        <p14:creationId xmlns:p14="http://schemas.microsoft.com/office/powerpoint/2010/main" val="3063017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D5671-24FB-1A55-25B2-BF3E0920D1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89D082-0CEE-E503-2D13-B7D8E0D55E11}"/>
              </a:ext>
            </a:extLst>
          </p:cNvPr>
          <p:cNvSpPr>
            <a:spLocks noGrp="1"/>
          </p:cNvSpPr>
          <p:nvPr>
            <p:ph sz="half" idx="1"/>
          </p:nvPr>
        </p:nvSpPr>
        <p:spPr>
          <a:xfrm>
            <a:off x="309563" y="1825625"/>
            <a:ext cx="5710237" cy="4184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0F28EA-B9FE-1227-77ED-C0B626AB3BAE}"/>
              </a:ext>
            </a:extLst>
          </p:cNvPr>
          <p:cNvSpPr>
            <a:spLocks noGrp="1"/>
          </p:cNvSpPr>
          <p:nvPr>
            <p:ph sz="half" idx="2"/>
          </p:nvPr>
        </p:nvSpPr>
        <p:spPr>
          <a:xfrm>
            <a:off x="6172199" y="1825625"/>
            <a:ext cx="5710237" cy="4184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C48AAF2E-2B71-96DF-8531-BA0F85EF1557}"/>
              </a:ext>
            </a:extLst>
          </p:cNvPr>
          <p:cNvSpPr/>
          <p:nvPr userDrawn="1"/>
        </p:nvSpPr>
        <p:spPr>
          <a:xfrm>
            <a:off x="3509963" y="6173787"/>
            <a:ext cx="8377237" cy="5270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2800" b="1" spc="300" dirty="0">
              <a:latin typeface="Arial" panose="020B0604020202020204" pitchFamily="34" charset="0"/>
              <a:cs typeface="Arial" panose="020B0604020202020204" pitchFamily="34" charset="0"/>
            </a:endParaRPr>
          </a:p>
        </p:txBody>
      </p:sp>
      <p:sp>
        <p:nvSpPr>
          <p:cNvPr id="9" name="Text Placeholder 8">
            <a:extLst>
              <a:ext uri="{FF2B5EF4-FFF2-40B4-BE49-F238E27FC236}">
                <a16:creationId xmlns:a16="http://schemas.microsoft.com/office/drawing/2014/main" id="{ABA9748A-4DCD-F0E5-1666-0570019EE724}"/>
              </a:ext>
            </a:extLst>
          </p:cNvPr>
          <p:cNvSpPr>
            <a:spLocks noGrp="1"/>
          </p:cNvSpPr>
          <p:nvPr>
            <p:ph type="body" sz="quarter" idx="10" hasCustomPrompt="1"/>
          </p:nvPr>
        </p:nvSpPr>
        <p:spPr>
          <a:xfrm>
            <a:off x="3567113" y="6215063"/>
            <a:ext cx="8272462" cy="442912"/>
          </a:xfrm>
        </p:spPr>
        <p:txBody>
          <a:bodyPr/>
          <a:lstStyle>
            <a:lvl1pPr marL="0" indent="0">
              <a:buNone/>
              <a:defRPr b="1" spc="300">
                <a:solidFill>
                  <a:schemeClr val="bg2"/>
                </a:solidFill>
              </a:defRPr>
            </a:lvl1pPr>
          </a:lstStyle>
          <a:p>
            <a:pPr lvl="0"/>
            <a:r>
              <a:rPr lang="en-US" dirty="0"/>
              <a:t>Tool Kit Title Here</a:t>
            </a:r>
          </a:p>
        </p:txBody>
      </p:sp>
    </p:spTree>
    <p:extLst>
      <p:ext uri="{BB962C8B-B14F-4D97-AF65-F5344CB8AC3E}">
        <p14:creationId xmlns:p14="http://schemas.microsoft.com/office/powerpoint/2010/main" val="3278105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DD2DA-55E4-D1B9-137F-7A8B0C990A00}"/>
              </a:ext>
            </a:extLst>
          </p:cNvPr>
          <p:cNvSpPr>
            <a:spLocks noGrp="1"/>
          </p:cNvSpPr>
          <p:nvPr>
            <p:ph type="title"/>
          </p:nvPr>
        </p:nvSpPr>
        <p:spPr>
          <a:xfrm>
            <a:off x="338137" y="365125"/>
            <a:ext cx="11515725"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A08FD9-9E25-19AC-7449-15C71073B31B}"/>
              </a:ext>
            </a:extLst>
          </p:cNvPr>
          <p:cNvSpPr>
            <a:spLocks noGrp="1"/>
          </p:cNvSpPr>
          <p:nvPr>
            <p:ph type="body" idx="1"/>
          </p:nvPr>
        </p:nvSpPr>
        <p:spPr>
          <a:xfrm>
            <a:off x="338138" y="1681163"/>
            <a:ext cx="56594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9E4D7E-B777-8C94-64D8-D2806AB3F657}"/>
              </a:ext>
            </a:extLst>
          </p:cNvPr>
          <p:cNvSpPr>
            <a:spLocks noGrp="1"/>
          </p:cNvSpPr>
          <p:nvPr>
            <p:ph sz="half" idx="2"/>
          </p:nvPr>
        </p:nvSpPr>
        <p:spPr>
          <a:xfrm>
            <a:off x="338138" y="2505075"/>
            <a:ext cx="5659438" cy="3543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282C8D-4A42-494C-7483-31F0F8167C47}"/>
              </a:ext>
            </a:extLst>
          </p:cNvPr>
          <p:cNvSpPr>
            <a:spLocks noGrp="1"/>
          </p:cNvSpPr>
          <p:nvPr>
            <p:ph type="body" sz="quarter" idx="3"/>
          </p:nvPr>
        </p:nvSpPr>
        <p:spPr>
          <a:xfrm>
            <a:off x="6172200" y="1681163"/>
            <a:ext cx="568166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23FF79-7E7F-5181-D5F5-85134A976D4E}"/>
              </a:ext>
            </a:extLst>
          </p:cNvPr>
          <p:cNvSpPr>
            <a:spLocks noGrp="1"/>
          </p:cNvSpPr>
          <p:nvPr>
            <p:ph sz="quarter" idx="4"/>
          </p:nvPr>
        </p:nvSpPr>
        <p:spPr>
          <a:xfrm>
            <a:off x="6172200" y="2505075"/>
            <a:ext cx="5681662" cy="3543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9">
            <a:extLst>
              <a:ext uri="{FF2B5EF4-FFF2-40B4-BE49-F238E27FC236}">
                <a16:creationId xmlns:a16="http://schemas.microsoft.com/office/drawing/2014/main" id="{5EA2EDC2-D1DB-77D9-139F-00875BC0D5D1}"/>
              </a:ext>
            </a:extLst>
          </p:cNvPr>
          <p:cNvSpPr/>
          <p:nvPr userDrawn="1"/>
        </p:nvSpPr>
        <p:spPr>
          <a:xfrm>
            <a:off x="3509963" y="6173787"/>
            <a:ext cx="8377237" cy="5270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2800" b="1" spc="300" dirty="0">
              <a:latin typeface="Arial" panose="020B0604020202020204" pitchFamily="34" charset="0"/>
              <a:cs typeface="Arial" panose="020B0604020202020204" pitchFamily="34" charset="0"/>
            </a:endParaRPr>
          </a:p>
        </p:txBody>
      </p:sp>
      <p:sp>
        <p:nvSpPr>
          <p:cNvPr id="11" name="Text Placeholder 8">
            <a:extLst>
              <a:ext uri="{FF2B5EF4-FFF2-40B4-BE49-F238E27FC236}">
                <a16:creationId xmlns:a16="http://schemas.microsoft.com/office/drawing/2014/main" id="{08FAC6C7-0101-7614-D3FA-5C9EE0ABEA13}"/>
              </a:ext>
            </a:extLst>
          </p:cNvPr>
          <p:cNvSpPr>
            <a:spLocks noGrp="1"/>
          </p:cNvSpPr>
          <p:nvPr>
            <p:ph type="body" sz="quarter" idx="10" hasCustomPrompt="1"/>
          </p:nvPr>
        </p:nvSpPr>
        <p:spPr>
          <a:xfrm>
            <a:off x="3567113" y="6215063"/>
            <a:ext cx="8272462" cy="442912"/>
          </a:xfrm>
        </p:spPr>
        <p:txBody>
          <a:bodyPr/>
          <a:lstStyle>
            <a:lvl1pPr marL="0" indent="0">
              <a:buNone/>
              <a:defRPr b="1" spc="300">
                <a:solidFill>
                  <a:schemeClr val="bg2"/>
                </a:solidFill>
              </a:defRPr>
            </a:lvl1pPr>
          </a:lstStyle>
          <a:p>
            <a:pPr lvl="0"/>
            <a:r>
              <a:rPr lang="en-US" dirty="0"/>
              <a:t>Tool Kit Title Here</a:t>
            </a:r>
          </a:p>
        </p:txBody>
      </p:sp>
    </p:spTree>
    <p:extLst>
      <p:ext uri="{BB962C8B-B14F-4D97-AF65-F5344CB8AC3E}">
        <p14:creationId xmlns:p14="http://schemas.microsoft.com/office/powerpoint/2010/main" val="92740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9F8BE-D63B-EFB4-F5D1-E2ABC5288AF4}"/>
              </a:ext>
            </a:extLst>
          </p:cNvPr>
          <p:cNvSpPr>
            <a:spLocks noGrp="1"/>
          </p:cNvSpPr>
          <p:nvPr>
            <p:ph type="title"/>
          </p:nvPr>
        </p:nvSpPr>
        <p:spPr/>
        <p:txBody>
          <a:bodyPr/>
          <a:lstStyle/>
          <a:p>
            <a:r>
              <a:rPr lang="en-US"/>
              <a:t>Click to edit Master title style</a:t>
            </a:r>
          </a:p>
        </p:txBody>
      </p:sp>
      <p:sp>
        <p:nvSpPr>
          <p:cNvPr id="6" name="Rectangle 5">
            <a:extLst>
              <a:ext uri="{FF2B5EF4-FFF2-40B4-BE49-F238E27FC236}">
                <a16:creationId xmlns:a16="http://schemas.microsoft.com/office/drawing/2014/main" id="{5E2888FC-0C51-684F-68DE-7163150DD448}"/>
              </a:ext>
            </a:extLst>
          </p:cNvPr>
          <p:cNvSpPr/>
          <p:nvPr userDrawn="1"/>
        </p:nvSpPr>
        <p:spPr>
          <a:xfrm>
            <a:off x="3509963" y="6173787"/>
            <a:ext cx="8377237" cy="5270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2800" b="1" spc="300" dirty="0">
              <a:latin typeface="Arial" panose="020B0604020202020204" pitchFamily="34" charset="0"/>
              <a:cs typeface="Arial" panose="020B0604020202020204" pitchFamily="34" charset="0"/>
            </a:endParaRPr>
          </a:p>
        </p:txBody>
      </p:sp>
      <p:sp>
        <p:nvSpPr>
          <p:cNvPr id="7" name="Text Placeholder 8">
            <a:extLst>
              <a:ext uri="{FF2B5EF4-FFF2-40B4-BE49-F238E27FC236}">
                <a16:creationId xmlns:a16="http://schemas.microsoft.com/office/drawing/2014/main" id="{836549AA-5780-99CA-EB7F-E9070F644F23}"/>
              </a:ext>
            </a:extLst>
          </p:cNvPr>
          <p:cNvSpPr>
            <a:spLocks noGrp="1"/>
          </p:cNvSpPr>
          <p:nvPr>
            <p:ph type="body" sz="quarter" idx="10" hasCustomPrompt="1"/>
          </p:nvPr>
        </p:nvSpPr>
        <p:spPr>
          <a:xfrm>
            <a:off x="3567113" y="6215063"/>
            <a:ext cx="8272462" cy="442912"/>
          </a:xfrm>
        </p:spPr>
        <p:txBody>
          <a:bodyPr/>
          <a:lstStyle>
            <a:lvl1pPr marL="0" indent="0">
              <a:buNone/>
              <a:defRPr b="1" spc="300">
                <a:solidFill>
                  <a:schemeClr val="bg2"/>
                </a:solidFill>
              </a:defRPr>
            </a:lvl1pPr>
          </a:lstStyle>
          <a:p>
            <a:pPr lvl="0"/>
            <a:r>
              <a:rPr lang="en-US" dirty="0"/>
              <a:t>Tool Kit Title Here</a:t>
            </a:r>
          </a:p>
        </p:txBody>
      </p:sp>
    </p:spTree>
    <p:extLst>
      <p:ext uri="{BB962C8B-B14F-4D97-AF65-F5344CB8AC3E}">
        <p14:creationId xmlns:p14="http://schemas.microsoft.com/office/powerpoint/2010/main" val="400344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7D4D48C-1520-292B-1D5D-6DE182FD756A}"/>
              </a:ext>
            </a:extLst>
          </p:cNvPr>
          <p:cNvSpPr/>
          <p:nvPr userDrawn="1"/>
        </p:nvSpPr>
        <p:spPr>
          <a:xfrm>
            <a:off x="3509963" y="6173787"/>
            <a:ext cx="8377237" cy="5270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2800" b="1" spc="300" dirty="0">
              <a:latin typeface="Arial" panose="020B0604020202020204" pitchFamily="34" charset="0"/>
              <a:cs typeface="Arial" panose="020B0604020202020204" pitchFamily="34" charset="0"/>
            </a:endParaRPr>
          </a:p>
        </p:txBody>
      </p:sp>
      <p:sp>
        <p:nvSpPr>
          <p:cNvPr id="6" name="Text Placeholder 8">
            <a:extLst>
              <a:ext uri="{FF2B5EF4-FFF2-40B4-BE49-F238E27FC236}">
                <a16:creationId xmlns:a16="http://schemas.microsoft.com/office/drawing/2014/main" id="{104A5707-F37D-10AE-7E14-BDADF74543A1}"/>
              </a:ext>
            </a:extLst>
          </p:cNvPr>
          <p:cNvSpPr>
            <a:spLocks noGrp="1"/>
          </p:cNvSpPr>
          <p:nvPr>
            <p:ph type="body" sz="quarter" idx="10" hasCustomPrompt="1"/>
          </p:nvPr>
        </p:nvSpPr>
        <p:spPr>
          <a:xfrm>
            <a:off x="3567113" y="6215063"/>
            <a:ext cx="8272462" cy="442912"/>
          </a:xfrm>
        </p:spPr>
        <p:txBody>
          <a:bodyPr/>
          <a:lstStyle>
            <a:lvl1pPr marL="0" indent="0">
              <a:buNone/>
              <a:defRPr b="1" spc="300">
                <a:solidFill>
                  <a:schemeClr val="bg2"/>
                </a:solidFill>
              </a:defRPr>
            </a:lvl1pPr>
          </a:lstStyle>
          <a:p>
            <a:pPr lvl="0"/>
            <a:r>
              <a:rPr lang="en-US" dirty="0"/>
              <a:t>Tool Kit Title Here</a:t>
            </a:r>
          </a:p>
        </p:txBody>
      </p:sp>
    </p:spTree>
    <p:extLst>
      <p:ext uri="{BB962C8B-B14F-4D97-AF65-F5344CB8AC3E}">
        <p14:creationId xmlns:p14="http://schemas.microsoft.com/office/powerpoint/2010/main" val="732349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CFB041E-59D5-7AA1-CD03-F23782381911}"/>
              </a:ext>
            </a:extLst>
          </p:cNvPr>
          <p:cNvSpPr/>
          <p:nvPr userDrawn="1"/>
        </p:nvSpPr>
        <p:spPr>
          <a:xfrm>
            <a:off x="90488" y="6129338"/>
            <a:ext cx="3405187" cy="56673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0319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7/23/2024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274651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D32B9C-BF68-9E55-16AB-C8CBA3F0E288}"/>
              </a:ext>
            </a:extLst>
          </p:cNvPr>
          <p:cNvSpPr>
            <a:spLocks noGrp="1"/>
          </p:cNvSpPr>
          <p:nvPr>
            <p:ph type="title"/>
          </p:nvPr>
        </p:nvSpPr>
        <p:spPr>
          <a:xfrm>
            <a:off x="309563" y="365125"/>
            <a:ext cx="11577637"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A1B3145-B6F4-EBBC-75BD-ED1106D7D43D}"/>
              </a:ext>
            </a:extLst>
          </p:cNvPr>
          <p:cNvSpPr>
            <a:spLocks noGrp="1"/>
          </p:cNvSpPr>
          <p:nvPr>
            <p:ph type="body" idx="1"/>
          </p:nvPr>
        </p:nvSpPr>
        <p:spPr>
          <a:xfrm>
            <a:off x="309563" y="1825625"/>
            <a:ext cx="11577637" cy="421322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A picture containing font, graphics, graphic design, logo&#10;&#10;Description automatically generated">
            <a:extLst>
              <a:ext uri="{FF2B5EF4-FFF2-40B4-BE49-F238E27FC236}">
                <a16:creationId xmlns:a16="http://schemas.microsoft.com/office/drawing/2014/main" id="{5986908B-06EA-D5C4-B69A-3F9AA5AA1E32}"/>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242887" y="6119658"/>
            <a:ext cx="3148013" cy="600230"/>
          </a:xfrm>
          <a:prstGeom prst="rect">
            <a:avLst/>
          </a:prstGeom>
        </p:spPr>
      </p:pic>
    </p:spTree>
    <p:extLst>
      <p:ext uri="{BB962C8B-B14F-4D97-AF65-F5344CB8AC3E}">
        <p14:creationId xmlns:p14="http://schemas.microsoft.com/office/powerpoint/2010/main" val="1028088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8" r:id="rId9"/>
    <p:sldLayoutId id="2147483659" r:id="rId10"/>
  </p:sldLayoutIdLst>
  <p:txStyles>
    <p:titleStyle>
      <a:lvl1pPr algn="l" defTabSz="914400" rtl="0" eaLnBrk="1" latinLnBrk="0" hangingPunct="1">
        <a:lnSpc>
          <a:spcPct val="90000"/>
        </a:lnSpc>
        <a:spcBef>
          <a:spcPct val="0"/>
        </a:spcBef>
        <a:buNone/>
        <a:defRPr sz="44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8" Type="http://schemas.openxmlformats.org/officeDocument/2006/relationships/hyperlink" Target="https://doi.org/10.1213/ANE.0000000000003371" TargetMode="External"/><Relationship Id="rId3" Type="http://schemas.openxmlformats.org/officeDocument/2006/relationships/hyperlink" Target="https://doi.org/10.1177/2054358120985379" TargetMode="External"/><Relationship Id="rId7" Type="http://schemas.openxmlformats.org/officeDocument/2006/relationships/hyperlink" Target="https://doi.org/10.1080/10410236.2016.1172286" TargetMode="External"/><Relationship Id="rId2" Type="http://schemas.openxmlformats.org/officeDocument/2006/relationships/notesSlide" Target="../notesSlides/notesSlide6.xml"/><Relationship Id="rId1" Type="http://schemas.openxmlformats.org/officeDocument/2006/relationships/slideLayout" Target="../slideLayouts/slideLayout9.xml"/><Relationship Id="rId6" Type="http://schemas.openxmlformats.org/officeDocument/2006/relationships/hyperlink" Target="https://www.npr.org/sections/codeswitch/2019/09/01/755629721/for-trans-women-silicone-pumping-can-be-a-blessing-and-a-curse" TargetMode="External"/><Relationship Id="rId5" Type="http://schemas.openxmlformats.org/officeDocument/2006/relationships/hyperlink" Target="https://doi.org/10.1002/aorn.13808" TargetMode="External"/><Relationship Id="rId4" Type="http://schemas.openxmlformats.org/officeDocument/2006/relationships/hyperlink" Target="https://doi.org/10.1089/trgh.2020.001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777CE-D25A-B762-D7DC-CF2639CDB5EE}"/>
              </a:ext>
            </a:extLst>
          </p:cNvPr>
          <p:cNvSpPr>
            <a:spLocks noGrp="1"/>
          </p:cNvSpPr>
          <p:nvPr>
            <p:ph type="ctrTitle"/>
          </p:nvPr>
        </p:nvSpPr>
        <p:spPr>
          <a:xfrm>
            <a:off x="485775" y="846133"/>
            <a:ext cx="11201399" cy="754067"/>
          </a:xfrm>
        </p:spPr>
        <p:txBody>
          <a:bodyPr>
            <a:normAutofit/>
          </a:bodyPr>
          <a:lstStyle/>
          <a:p>
            <a:r>
              <a:rPr lang="en-US" sz="3200" dirty="0"/>
              <a:t>Perioperative Care of the Adult Transgender Patient</a:t>
            </a:r>
          </a:p>
        </p:txBody>
      </p:sp>
      <p:sp>
        <p:nvSpPr>
          <p:cNvPr id="3" name="Subtitle 2">
            <a:extLst>
              <a:ext uri="{FF2B5EF4-FFF2-40B4-BE49-F238E27FC236}">
                <a16:creationId xmlns:a16="http://schemas.microsoft.com/office/drawing/2014/main" id="{3973CB0F-E0C8-219A-83AD-BC4FA809A1D0}"/>
              </a:ext>
            </a:extLst>
          </p:cNvPr>
          <p:cNvSpPr>
            <a:spLocks noGrp="1"/>
          </p:cNvSpPr>
          <p:nvPr>
            <p:ph type="subTitle" idx="4294967295"/>
          </p:nvPr>
        </p:nvSpPr>
        <p:spPr>
          <a:xfrm>
            <a:off x="1524000" y="3602038"/>
            <a:ext cx="9144000" cy="1655762"/>
          </a:xfrm>
        </p:spPr>
        <p:txBody>
          <a:bodyPr/>
          <a:lstStyle/>
          <a:p>
            <a:pPr marL="0" indent="0" algn="ctr">
              <a:buNone/>
            </a:pPr>
            <a:r>
              <a:rPr lang="en-US" sz="2800" dirty="0"/>
              <a:t>Part </a:t>
            </a:r>
            <a:r>
              <a:rPr lang="en-US" dirty="0"/>
              <a:t>2 </a:t>
            </a:r>
            <a:r>
              <a:rPr lang="en-US" sz="2800" dirty="0"/>
              <a:t>– Discrimination and Health Disparities </a:t>
            </a:r>
          </a:p>
        </p:txBody>
      </p:sp>
    </p:spTree>
    <p:extLst>
      <p:ext uri="{BB962C8B-B14F-4D97-AF65-F5344CB8AC3E}">
        <p14:creationId xmlns:p14="http://schemas.microsoft.com/office/powerpoint/2010/main" val="3469482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609600" y="0"/>
            <a:ext cx="109728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600" kern="1200" spc="-100" baseline="0">
                <a:solidFill>
                  <a:schemeClr val="tx2"/>
                </a:solidFill>
                <a:latin typeface="+mj-lt"/>
                <a:ea typeface="+mj-ea"/>
                <a:cs typeface="+mj-cs"/>
              </a:defRPr>
            </a:lvl1pPr>
          </a:lstStyle>
          <a:p>
            <a:pPr lvl="0">
              <a:defRPr/>
            </a:pPr>
            <a:r>
              <a:rPr lang="en-US" dirty="0">
                <a:solidFill>
                  <a:schemeClr val="accent5"/>
                </a:solidFill>
                <a:latin typeface="Arial" panose="020B0604020202020204" pitchFamily="34" charset="0"/>
                <a:cs typeface="Arial" panose="020B0604020202020204" pitchFamily="34" charset="0"/>
              </a:rPr>
              <a:t>Discrimination</a:t>
            </a:r>
            <a:endParaRPr kumimoji="0" lang="en-US" b="0" i="0" u="none" strike="noStrike" kern="1200" cap="none" spc="-100" normalizeH="0" baseline="0" noProof="0" dirty="0">
              <a:ln>
                <a:noFill/>
              </a:ln>
              <a:solidFill>
                <a:schemeClr val="accent5"/>
              </a:solidFill>
              <a:effectLst/>
              <a:uLnTx/>
              <a:uFillTx/>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D2FAC0BA-EAD8-4EB8-99BA-8CF66F14091E}"/>
              </a:ext>
            </a:extLst>
          </p:cNvPr>
          <p:cNvGraphicFramePr>
            <a:graphicFrameLocks noGrp="1"/>
          </p:cNvGraphicFramePr>
          <p:nvPr>
            <p:extLst>
              <p:ext uri="{D42A27DB-BD31-4B8C-83A1-F6EECF244321}">
                <p14:modId xmlns:p14="http://schemas.microsoft.com/office/powerpoint/2010/main" val="572994590"/>
              </p:ext>
            </p:extLst>
          </p:nvPr>
        </p:nvGraphicFramePr>
        <p:xfrm>
          <a:off x="698500" y="813776"/>
          <a:ext cx="11209578" cy="518160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1454387741"/>
                    </a:ext>
                  </a:extLst>
                </a:gridCol>
                <a:gridCol w="2679700">
                  <a:extLst>
                    <a:ext uri="{9D8B030D-6E8A-4147-A177-3AD203B41FA5}">
                      <a16:colId xmlns:a16="http://schemas.microsoft.com/office/drawing/2014/main" val="826856575"/>
                    </a:ext>
                  </a:extLst>
                </a:gridCol>
                <a:gridCol w="2209800">
                  <a:extLst>
                    <a:ext uri="{9D8B030D-6E8A-4147-A177-3AD203B41FA5}">
                      <a16:colId xmlns:a16="http://schemas.microsoft.com/office/drawing/2014/main" val="3668624429"/>
                    </a:ext>
                  </a:extLst>
                </a:gridCol>
                <a:gridCol w="2146300">
                  <a:extLst>
                    <a:ext uri="{9D8B030D-6E8A-4147-A177-3AD203B41FA5}">
                      <a16:colId xmlns:a16="http://schemas.microsoft.com/office/drawing/2014/main" val="763942949"/>
                    </a:ext>
                  </a:extLst>
                </a:gridCol>
                <a:gridCol w="2116378">
                  <a:extLst>
                    <a:ext uri="{9D8B030D-6E8A-4147-A177-3AD203B41FA5}">
                      <a16:colId xmlns:a16="http://schemas.microsoft.com/office/drawing/2014/main" val="1968181872"/>
                    </a:ext>
                  </a:extLst>
                </a:gridCol>
              </a:tblGrid>
              <a:tr h="7031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2006 Virginia Transgender Health Initiative Study</a:t>
                      </a:r>
                    </a:p>
                  </a:txBody>
                  <a:tcPr/>
                </a:tc>
                <a:tc>
                  <a:txBody>
                    <a:bodyPr/>
                    <a:lstStyle/>
                    <a:p>
                      <a:r>
                        <a:rPr lang="en-US" sz="1400" dirty="0">
                          <a:latin typeface="Arial" panose="020B0604020202020204" pitchFamily="34" charset="0"/>
                          <a:cs typeface="Arial" panose="020B0604020202020204" pitchFamily="34" charset="0"/>
                        </a:rPr>
                        <a:t>2009 When Health Care Isn’t Caring</a:t>
                      </a:r>
                    </a:p>
                  </a:txBody>
                  <a:tcPr/>
                </a:tc>
                <a:tc>
                  <a:txBody>
                    <a:bodyPr/>
                    <a:lstStyle/>
                    <a:p>
                      <a:r>
                        <a:rPr lang="en-US" sz="1400" dirty="0">
                          <a:latin typeface="Arial" panose="020B0604020202020204" pitchFamily="34" charset="0"/>
                          <a:cs typeface="Arial" panose="020B0604020202020204" pitchFamily="34" charset="0"/>
                        </a:rPr>
                        <a:t>2011 National Transgender Discrimination Survey</a:t>
                      </a:r>
                    </a:p>
                  </a:txBody>
                  <a:tcPr/>
                </a:tc>
                <a:tc>
                  <a:txBody>
                    <a:bodyPr/>
                    <a:lstStyle/>
                    <a:p>
                      <a:r>
                        <a:rPr lang="en-US" sz="1400" dirty="0">
                          <a:latin typeface="Arial" panose="020B0604020202020204" pitchFamily="34" charset="0"/>
                          <a:cs typeface="Arial" panose="020B0604020202020204" pitchFamily="34" charset="0"/>
                        </a:rPr>
                        <a:t>2012 Project Implicit</a:t>
                      </a:r>
                    </a:p>
                  </a:txBody>
                  <a:tcPr/>
                </a:tc>
                <a:tc>
                  <a:txBody>
                    <a:bodyPr/>
                    <a:lstStyle/>
                    <a:p>
                      <a:r>
                        <a:rPr lang="en-US" sz="1400" dirty="0">
                          <a:latin typeface="Arial" panose="020B0604020202020204" pitchFamily="34" charset="0"/>
                          <a:cs typeface="Arial" panose="020B0604020202020204" pitchFamily="34" charset="0"/>
                        </a:rPr>
                        <a:t>2015 Unites States Transgender Survey</a:t>
                      </a:r>
                    </a:p>
                  </a:txBody>
                  <a:tcPr/>
                </a:tc>
                <a:extLst>
                  <a:ext uri="{0D108BD9-81ED-4DB2-BD59-A6C34878D82A}">
                    <a16:rowId xmlns:a16="http://schemas.microsoft.com/office/drawing/2014/main" val="1928912150"/>
                  </a:ext>
                </a:extLst>
              </a:tr>
              <a:tr h="793695">
                <a:tc>
                  <a:txBody>
                    <a:bodyPr/>
                    <a:lstStyle/>
                    <a:p>
                      <a:r>
                        <a:rPr lang="en-US" sz="1200" dirty="0">
                          <a:latin typeface="Arial" panose="020B0604020202020204" pitchFamily="34" charset="0"/>
                          <a:cs typeface="Arial" panose="020B0604020202020204" pitchFamily="34" charset="0"/>
                        </a:rPr>
                        <a:t>Resource Center for Minority Data</a:t>
                      </a:r>
                    </a:p>
                  </a:txBody>
                  <a:tcPr/>
                </a:tc>
                <a:tc>
                  <a:txBody>
                    <a:bodyPr/>
                    <a:lstStyle/>
                    <a:p>
                      <a:r>
                        <a:rPr lang="en-US" sz="1200" dirty="0">
                          <a:latin typeface="Arial" panose="020B0604020202020204" pitchFamily="34" charset="0"/>
                          <a:cs typeface="Arial" panose="020B0604020202020204" pitchFamily="34" charset="0"/>
                        </a:rPr>
                        <a:t>Lambda Legal and Partner Organizations</a:t>
                      </a:r>
                    </a:p>
                  </a:txBody>
                  <a:tcPr/>
                </a:tc>
                <a:tc>
                  <a:txBody>
                    <a:bodyPr/>
                    <a:lstStyle/>
                    <a:p>
                      <a:r>
                        <a:rPr lang="en-US" sz="1200" dirty="0">
                          <a:latin typeface="Arial" panose="020B0604020202020204" pitchFamily="34" charset="0"/>
                          <a:cs typeface="Arial" panose="020B0604020202020204" pitchFamily="34" charset="0"/>
                        </a:rPr>
                        <a:t>National Center for Transgender Equality and the National Gay and Lesbian Task Force</a:t>
                      </a:r>
                    </a:p>
                  </a:txBody>
                  <a:tcPr/>
                </a:tc>
                <a:tc>
                  <a:txBody>
                    <a:bodyPr/>
                    <a:lstStyle/>
                    <a:p>
                      <a:r>
                        <a:rPr lang="en-US" sz="1200" dirty="0">
                          <a:latin typeface="Arial" panose="020B0604020202020204" pitchFamily="34" charset="0"/>
                          <a:cs typeface="Arial" panose="020B0604020202020204" pitchFamily="34" charset="0"/>
                        </a:rPr>
                        <a:t>Harvard University</a:t>
                      </a:r>
                    </a:p>
                  </a:txBody>
                  <a:tcPr/>
                </a:tc>
                <a:tc>
                  <a:txBody>
                    <a:bodyPr/>
                    <a:lstStyle/>
                    <a:p>
                      <a:r>
                        <a:rPr lang="en-US" sz="1200" dirty="0">
                          <a:latin typeface="Arial" panose="020B0604020202020204" pitchFamily="34" charset="0"/>
                          <a:cs typeface="Arial" panose="020B0604020202020204" pitchFamily="34" charset="0"/>
                        </a:rPr>
                        <a:t>National Center for Transgender Equality</a:t>
                      </a:r>
                    </a:p>
                  </a:txBody>
                  <a:tcPr/>
                </a:tc>
                <a:extLst>
                  <a:ext uri="{0D108BD9-81ED-4DB2-BD59-A6C34878D82A}">
                    <a16:rowId xmlns:a16="http://schemas.microsoft.com/office/drawing/2014/main" val="1516280662"/>
                  </a:ext>
                </a:extLst>
              </a:tr>
              <a:tr h="3575344">
                <a:tc>
                  <a:txBody>
                    <a:bodyPr/>
                    <a:lstStyle/>
                    <a:p>
                      <a:pPr marL="285750" indent="-285750">
                        <a:buFont typeface="Arial" panose="020B0604020202020204" pitchFamily="34" charset="0"/>
                        <a:buChar char="•"/>
                      </a:pPr>
                      <a:r>
                        <a:rPr lang="en-US" sz="1450" dirty="0">
                          <a:latin typeface="Arial" panose="020B0604020202020204" pitchFamily="34" charset="0"/>
                          <a:cs typeface="Arial" panose="020B0604020202020204" pitchFamily="34" charset="0"/>
                        </a:rPr>
                        <a:t>Multiyear project to assess health care and social needs</a:t>
                      </a:r>
                    </a:p>
                    <a:p>
                      <a:pPr marL="285750" indent="-285750">
                        <a:buFont typeface="Arial" panose="020B0604020202020204" pitchFamily="34" charset="0"/>
                        <a:buChar char="•"/>
                      </a:pPr>
                      <a:r>
                        <a:rPr lang="en-US" sz="1450" dirty="0">
                          <a:latin typeface="Arial" panose="020B0604020202020204" pitchFamily="34" charset="0"/>
                          <a:cs typeface="Arial" panose="020B0604020202020204" pitchFamily="34" charset="0"/>
                        </a:rPr>
                        <a:t>350 self-identified transgender participants</a:t>
                      </a:r>
                    </a:p>
                    <a:p>
                      <a:pPr marL="285750" indent="-285750">
                        <a:buFont typeface="Arial" panose="020B0604020202020204" pitchFamily="34" charset="0"/>
                        <a:buChar char="•"/>
                      </a:pPr>
                      <a:r>
                        <a:rPr lang="en-US" sz="1450" b="1" dirty="0">
                          <a:latin typeface="Arial" panose="020B0604020202020204" pitchFamily="34" charset="0"/>
                          <a:cs typeface="Arial" panose="020B0604020202020204" pitchFamily="34" charset="0"/>
                        </a:rPr>
                        <a:t>41% </a:t>
                      </a:r>
                      <a:r>
                        <a:rPr lang="en-US" sz="1450" dirty="0">
                          <a:latin typeface="Arial" panose="020B0604020202020204" pitchFamily="34" charset="0"/>
                          <a:cs typeface="Arial" panose="020B0604020202020204" pitchFamily="34" charset="0"/>
                        </a:rPr>
                        <a:t>reported experiencing discrimination and noted a greater degree of discrimination in health care facilities than in other settings</a:t>
                      </a:r>
                    </a:p>
                  </a:txBody>
                  <a:tcPr/>
                </a:tc>
                <a:tc>
                  <a:txBody>
                    <a:bodyPr/>
                    <a:lstStyle/>
                    <a:p>
                      <a:pPr marL="285750" indent="-285750">
                        <a:buFont typeface="Arial" panose="020B0604020202020204" pitchFamily="34" charset="0"/>
                        <a:buChar char="•"/>
                      </a:pPr>
                      <a:r>
                        <a:rPr lang="en-US" sz="1450" dirty="0">
                          <a:latin typeface="Arial" panose="020B0604020202020204" pitchFamily="34" charset="0"/>
                          <a:cs typeface="Arial" panose="020B0604020202020204" pitchFamily="34" charset="0"/>
                        </a:rPr>
                        <a:t>Nationwide survey</a:t>
                      </a:r>
                    </a:p>
                    <a:p>
                      <a:pPr marL="285750" indent="-285750">
                        <a:buFont typeface="Arial" panose="020B0604020202020204" pitchFamily="34" charset="0"/>
                        <a:buChar char="•"/>
                      </a:pPr>
                      <a:r>
                        <a:rPr lang="en-US" sz="1450" dirty="0">
                          <a:latin typeface="Arial" panose="020B0604020202020204" pitchFamily="34" charset="0"/>
                          <a:cs typeface="Arial" panose="020B0604020202020204" pitchFamily="34" charset="0"/>
                        </a:rPr>
                        <a:t>4,916 participants</a:t>
                      </a:r>
                    </a:p>
                    <a:p>
                      <a:pPr marL="285750" indent="-285750">
                        <a:buFont typeface="Arial" panose="020B0604020202020204" pitchFamily="34" charset="0"/>
                        <a:buChar char="•"/>
                      </a:pPr>
                      <a:r>
                        <a:rPr lang="en-US" sz="1450" b="1" baseline="0" dirty="0">
                          <a:latin typeface="Arial" panose="020B0604020202020204" pitchFamily="34" charset="0"/>
                          <a:cs typeface="Arial" panose="020B0604020202020204" pitchFamily="34" charset="0"/>
                        </a:rPr>
                        <a:t>26.7% </a:t>
                      </a:r>
                      <a:r>
                        <a:rPr lang="en-US" sz="1450" b="0" baseline="0" dirty="0">
                          <a:latin typeface="Arial" panose="020B0604020202020204" pitchFamily="34" charset="0"/>
                          <a:cs typeface="Arial" panose="020B0604020202020204" pitchFamily="34" charset="0"/>
                        </a:rPr>
                        <a:t>had been </a:t>
                      </a:r>
                      <a:r>
                        <a:rPr lang="en-US" sz="1450" baseline="0" dirty="0">
                          <a:latin typeface="Arial" panose="020B0604020202020204" pitchFamily="34" charset="0"/>
                          <a:cs typeface="Arial" panose="020B0604020202020204" pitchFamily="34" charset="0"/>
                        </a:rPr>
                        <a:t>refused health care</a:t>
                      </a:r>
                    </a:p>
                    <a:p>
                      <a:pPr marL="285750" indent="-285750">
                        <a:buFont typeface="Arial" panose="020B0604020202020204" pitchFamily="34" charset="0"/>
                        <a:buChar char="•"/>
                      </a:pPr>
                      <a:r>
                        <a:rPr lang="en-US" sz="1450" b="1" baseline="0" dirty="0">
                          <a:latin typeface="Arial" panose="020B0604020202020204" pitchFamily="34" charset="0"/>
                          <a:cs typeface="Arial" panose="020B0604020202020204" pitchFamily="34" charset="0"/>
                        </a:rPr>
                        <a:t>15.4% </a:t>
                      </a:r>
                      <a:r>
                        <a:rPr lang="en-US" sz="1450" b="0" baseline="0" dirty="0">
                          <a:latin typeface="Arial" panose="020B0604020202020204" pitchFamily="34" charset="0"/>
                          <a:cs typeface="Arial" panose="020B0604020202020204" pitchFamily="34" charset="0"/>
                        </a:rPr>
                        <a:t>had health care providers </a:t>
                      </a:r>
                      <a:r>
                        <a:rPr lang="en-US" sz="1450" baseline="0" dirty="0">
                          <a:latin typeface="Arial" panose="020B0604020202020204" pitchFamily="34" charset="0"/>
                          <a:cs typeface="Arial" panose="020B0604020202020204" pitchFamily="34" charset="0"/>
                        </a:rPr>
                        <a:t>refuse to touch them or use excessive precautions during examination</a:t>
                      </a:r>
                    </a:p>
                    <a:p>
                      <a:pPr marL="285750" indent="-285750">
                        <a:buFont typeface="Arial" panose="020B0604020202020204" pitchFamily="34" charset="0"/>
                        <a:buChar char="•"/>
                      </a:pPr>
                      <a:r>
                        <a:rPr lang="en-US" sz="1450" b="1" baseline="0" dirty="0">
                          <a:latin typeface="Arial" panose="020B0604020202020204" pitchFamily="34" charset="0"/>
                          <a:cs typeface="Arial" panose="020B0604020202020204" pitchFamily="34" charset="0"/>
                        </a:rPr>
                        <a:t>20.9% </a:t>
                      </a:r>
                      <a:r>
                        <a:rPr lang="en-US" sz="1450" b="0" baseline="0" dirty="0">
                          <a:latin typeface="Arial" panose="020B0604020202020204" pitchFamily="34" charset="0"/>
                          <a:cs typeface="Arial" panose="020B0604020202020204" pitchFamily="34" charset="0"/>
                        </a:rPr>
                        <a:t>were talked to with </a:t>
                      </a:r>
                      <a:r>
                        <a:rPr lang="en-US" sz="1450" baseline="0" dirty="0">
                          <a:latin typeface="Arial" panose="020B0604020202020204" pitchFamily="34" charset="0"/>
                          <a:cs typeface="Arial" panose="020B0604020202020204" pitchFamily="34" charset="0"/>
                        </a:rPr>
                        <a:t>harsh or abusive language</a:t>
                      </a:r>
                    </a:p>
                    <a:p>
                      <a:pPr marL="285750" indent="-285750">
                        <a:buFont typeface="Arial" panose="020B0604020202020204" pitchFamily="34" charset="0"/>
                        <a:buChar char="•"/>
                      </a:pPr>
                      <a:r>
                        <a:rPr lang="en-US" sz="1450" b="1" baseline="0" dirty="0">
                          <a:latin typeface="Arial" panose="020B0604020202020204" pitchFamily="34" charset="0"/>
                          <a:cs typeface="Arial" panose="020B0604020202020204" pitchFamily="34" charset="0"/>
                        </a:rPr>
                        <a:t>20.3% </a:t>
                      </a:r>
                      <a:r>
                        <a:rPr lang="en-US" sz="1450" b="0" baseline="0" dirty="0">
                          <a:latin typeface="Arial" panose="020B0604020202020204" pitchFamily="34" charset="0"/>
                          <a:cs typeface="Arial" panose="020B0604020202020204" pitchFamily="34" charset="0"/>
                        </a:rPr>
                        <a:t>were </a:t>
                      </a:r>
                      <a:r>
                        <a:rPr lang="en-US" sz="1450" baseline="0" dirty="0">
                          <a:latin typeface="Arial" panose="020B0604020202020204" pitchFamily="34" charset="0"/>
                          <a:cs typeface="Arial" panose="020B0604020202020204" pitchFamily="34" charset="0"/>
                        </a:rPr>
                        <a:t>blamed for their own health problems</a:t>
                      </a:r>
                    </a:p>
                    <a:p>
                      <a:pPr marL="285750" indent="-285750">
                        <a:buFont typeface="Arial" panose="020B0604020202020204" pitchFamily="34" charset="0"/>
                        <a:buChar char="•"/>
                      </a:pPr>
                      <a:r>
                        <a:rPr lang="en-US" sz="1450" b="1" baseline="0" dirty="0">
                          <a:latin typeface="Arial" panose="020B0604020202020204" pitchFamily="34" charset="0"/>
                          <a:cs typeface="Arial" panose="020B0604020202020204" pitchFamily="34" charset="0"/>
                        </a:rPr>
                        <a:t>7.8% </a:t>
                      </a:r>
                      <a:r>
                        <a:rPr lang="en-US" sz="1450" b="0" baseline="0" dirty="0">
                          <a:latin typeface="Arial" panose="020B0604020202020204" pitchFamily="34" charset="0"/>
                          <a:cs typeface="Arial" panose="020B0604020202020204" pitchFamily="34" charset="0"/>
                        </a:rPr>
                        <a:t>received </a:t>
                      </a:r>
                      <a:r>
                        <a:rPr lang="en-US" sz="1450" baseline="0" dirty="0">
                          <a:latin typeface="Arial" panose="020B0604020202020204" pitchFamily="34" charset="0"/>
                          <a:cs typeface="Arial" panose="020B0604020202020204" pitchFamily="34" charset="0"/>
                        </a:rPr>
                        <a:t>physically rough or abusive treatment</a:t>
                      </a:r>
                      <a:endParaRPr lang="en-US" sz="1450" dirty="0">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en-US" sz="1450" dirty="0">
                          <a:latin typeface="Arial" panose="020B0604020202020204" pitchFamily="34" charset="0"/>
                          <a:cs typeface="Arial" panose="020B0604020202020204" pitchFamily="34" charset="0"/>
                        </a:rPr>
                        <a:t>Nationwide study</a:t>
                      </a:r>
                    </a:p>
                    <a:p>
                      <a:pPr marL="285750" indent="-285750">
                        <a:buFont typeface="Arial" panose="020B0604020202020204" pitchFamily="34" charset="0"/>
                        <a:buChar char="•"/>
                      </a:pPr>
                      <a:r>
                        <a:rPr lang="en-US" sz="1450" dirty="0">
                          <a:latin typeface="Arial" panose="020B0604020202020204" pitchFamily="34" charset="0"/>
                          <a:cs typeface="Arial" panose="020B0604020202020204" pitchFamily="34" charset="0"/>
                        </a:rPr>
                        <a:t>6,450 participants</a:t>
                      </a:r>
                    </a:p>
                    <a:p>
                      <a:pPr marL="285750" indent="-285750">
                        <a:buFont typeface="Arial" panose="020B0604020202020204" pitchFamily="34" charset="0"/>
                        <a:buChar char="•"/>
                      </a:pPr>
                      <a:r>
                        <a:rPr lang="en-US" sz="1450" b="1" dirty="0">
                          <a:latin typeface="Arial" panose="020B0604020202020204" pitchFamily="34" charset="0"/>
                          <a:cs typeface="Arial" panose="020B0604020202020204" pitchFamily="34" charset="0"/>
                        </a:rPr>
                        <a:t>24% </a:t>
                      </a:r>
                      <a:r>
                        <a:rPr lang="en-US" sz="1450" b="0" dirty="0">
                          <a:latin typeface="Arial" panose="020B0604020202020204" pitchFamily="34" charset="0"/>
                          <a:cs typeface="Arial" panose="020B0604020202020204" pitchFamily="34" charset="0"/>
                        </a:rPr>
                        <a:t>were</a:t>
                      </a:r>
                      <a:r>
                        <a:rPr lang="en-US" sz="1450" b="1" dirty="0">
                          <a:latin typeface="Arial" panose="020B0604020202020204" pitchFamily="34" charset="0"/>
                          <a:cs typeface="Arial" panose="020B0604020202020204" pitchFamily="34" charset="0"/>
                        </a:rPr>
                        <a:t> </a:t>
                      </a:r>
                      <a:r>
                        <a:rPr lang="en-US" sz="1450" dirty="0">
                          <a:latin typeface="Arial" panose="020B0604020202020204" pitchFamily="34" charset="0"/>
                          <a:cs typeface="Arial" panose="020B0604020202020204" pitchFamily="34" charset="0"/>
                        </a:rPr>
                        <a:t>denied equal treatment</a:t>
                      </a:r>
                    </a:p>
                    <a:p>
                      <a:pPr marL="285750" indent="-285750">
                        <a:buFont typeface="Arial" panose="020B0604020202020204" pitchFamily="34" charset="0"/>
                        <a:buChar char="•"/>
                      </a:pPr>
                      <a:r>
                        <a:rPr lang="en-US" sz="1450" b="1" dirty="0">
                          <a:latin typeface="Arial" panose="020B0604020202020204" pitchFamily="34" charset="0"/>
                          <a:cs typeface="Arial" panose="020B0604020202020204" pitchFamily="34" charset="0"/>
                        </a:rPr>
                        <a:t>25%</a:t>
                      </a:r>
                      <a:r>
                        <a:rPr lang="en-US" sz="1450" dirty="0">
                          <a:latin typeface="Arial" panose="020B0604020202020204" pitchFamily="34" charset="0"/>
                          <a:cs typeface="Arial" panose="020B0604020202020204" pitchFamily="34" charset="0"/>
                        </a:rPr>
                        <a:t> experienced verbal harassment/</a:t>
                      </a:r>
                      <a:br>
                        <a:rPr lang="en-US" sz="1450" dirty="0">
                          <a:latin typeface="Arial" panose="020B0604020202020204" pitchFamily="34" charset="0"/>
                          <a:cs typeface="Arial" panose="020B0604020202020204" pitchFamily="34" charset="0"/>
                        </a:rPr>
                      </a:br>
                      <a:r>
                        <a:rPr lang="en-US" sz="1450" dirty="0">
                          <a:latin typeface="Arial" panose="020B0604020202020204" pitchFamily="34" charset="0"/>
                          <a:cs typeface="Arial" panose="020B0604020202020204" pitchFamily="34" charset="0"/>
                        </a:rPr>
                        <a:t>disrespect</a:t>
                      </a:r>
                    </a:p>
                    <a:p>
                      <a:pPr marL="285750" indent="-285750">
                        <a:buFont typeface="Arial" panose="020B0604020202020204" pitchFamily="34" charset="0"/>
                        <a:buChar char="•"/>
                      </a:pPr>
                      <a:r>
                        <a:rPr lang="en-US" sz="1450" b="1" dirty="0">
                          <a:latin typeface="Arial" panose="020B0604020202020204" pitchFamily="34" charset="0"/>
                          <a:cs typeface="Arial" panose="020B0604020202020204" pitchFamily="34" charset="0"/>
                        </a:rPr>
                        <a:t>2% </a:t>
                      </a:r>
                      <a:r>
                        <a:rPr lang="en-US" sz="1450" b="0" dirty="0">
                          <a:latin typeface="Arial" panose="020B0604020202020204" pitchFamily="34" charset="0"/>
                          <a:cs typeface="Arial" panose="020B0604020202020204" pitchFamily="34" charset="0"/>
                        </a:rPr>
                        <a:t>experienced a </a:t>
                      </a:r>
                      <a:r>
                        <a:rPr lang="en-US" sz="1450" dirty="0">
                          <a:latin typeface="Arial" panose="020B0604020202020204" pitchFamily="34" charset="0"/>
                          <a:cs typeface="Arial" panose="020B0604020202020204" pitchFamily="34" charset="0"/>
                        </a:rPr>
                        <a:t>physical attack</a:t>
                      </a:r>
                    </a:p>
                    <a:p>
                      <a:endParaRPr lang="en-US" sz="1450" dirty="0">
                        <a:latin typeface="Arial" panose="020B0604020202020204" pitchFamily="34" charset="0"/>
                        <a:cs typeface="Arial" panose="020B0604020202020204" pitchFamily="34" charset="0"/>
                      </a:endParaRPr>
                    </a:p>
                    <a:p>
                      <a:endParaRPr lang="en-US" sz="145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50" dirty="0">
                          <a:latin typeface="Arial" panose="020B0604020202020204" pitchFamily="34" charset="0"/>
                          <a:cs typeface="Arial" panose="020B0604020202020204" pitchFamily="34" charset="0"/>
                        </a:rPr>
                        <a:t>Determined that the intersectionality of racism, sexism, homophobia, and transphobia in social and medical systems leads to worse health outcomes for marginalized populations</a:t>
                      </a:r>
                    </a:p>
                    <a:p>
                      <a:endParaRPr lang="en-US" sz="1450" dirty="0">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en-US" sz="1450" dirty="0">
                          <a:latin typeface="Arial" panose="020B0604020202020204" pitchFamily="34" charset="0"/>
                          <a:cs typeface="Arial" panose="020B0604020202020204" pitchFamily="34" charset="0"/>
                        </a:rPr>
                        <a:t>Largest survey of transgender-identifying individuals in the United States</a:t>
                      </a:r>
                    </a:p>
                    <a:p>
                      <a:pPr marL="285750" indent="-285750">
                        <a:buFont typeface="Arial" panose="020B0604020202020204" pitchFamily="34" charset="0"/>
                        <a:buChar char="•"/>
                      </a:pPr>
                      <a:r>
                        <a:rPr lang="en-US" sz="1450" dirty="0">
                          <a:latin typeface="Arial" panose="020B0604020202020204" pitchFamily="34" charset="0"/>
                          <a:cs typeface="Arial" panose="020B0604020202020204" pitchFamily="34" charset="0"/>
                        </a:rPr>
                        <a:t>22% reported postponing care due to the fear of discrimination</a:t>
                      </a:r>
                    </a:p>
                  </a:txBody>
                  <a:tcPr/>
                </a:tc>
                <a:extLst>
                  <a:ext uri="{0D108BD9-81ED-4DB2-BD59-A6C34878D82A}">
                    <a16:rowId xmlns:a16="http://schemas.microsoft.com/office/drawing/2014/main" val="3684558075"/>
                  </a:ext>
                </a:extLst>
              </a:tr>
            </a:tbl>
          </a:graphicData>
        </a:graphic>
      </p:graphicFrame>
    </p:spTree>
    <p:extLst>
      <p:ext uri="{BB962C8B-B14F-4D97-AF65-F5344CB8AC3E}">
        <p14:creationId xmlns:p14="http://schemas.microsoft.com/office/powerpoint/2010/main" val="185465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563" y="255080"/>
            <a:ext cx="11577637" cy="969405"/>
          </a:xfrm>
        </p:spPr>
        <p:txBody>
          <a:bodyPr/>
          <a:lstStyle/>
          <a:p>
            <a:r>
              <a:rPr lang="en-US" dirty="0"/>
              <a:t>Health Disparities</a:t>
            </a:r>
          </a:p>
        </p:txBody>
      </p:sp>
      <p:sp>
        <p:nvSpPr>
          <p:cNvPr id="3" name="Content Placeholder 2"/>
          <p:cNvSpPr>
            <a:spLocks noGrp="1"/>
          </p:cNvSpPr>
          <p:nvPr>
            <p:ph idx="1"/>
          </p:nvPr>
        </p:nvSpPr>
        <p:spPr>
          <a:xfrm>
            <a:off x="304800" y="1224485"/>
            <a:ext cx="10791568" cy="4976118"/>
          </a:xfrm>
        </p:spPr>
        <p:txBody>
          <a:bodyPr>
            <a:normAutofit/>
          </a:bodyPr>
          <a:lstStyle/>
          <a:p>
            <a:r>
              <a:rPr lang="en-US" dirty="0"/>
              <a:t>High rates when compared with the heterosexual/cisgender population</a:t>
            </a:r>
          </a:p>
          <a:p>
            <a:pPr lvl="1"/>
            <a:r>
              <a:rPr lang="en-US" dirty="0"/>
              <a:t>Reduced access to care</a:t>
            </a:r>
          </a:p>
          <a:p>
            <a:pPr lvl="1"/>
            <a:r>
              <a:rPr lang="en-US" dirty="0"/>
              <a:t>Delaying health care due to fear</a:t>
            </a:r>
          </a:p>
          <a:p>
            <a:pPr lvl="1"/>
            <a:r>
              <a:rPr lang="en-US" dirty="0"/>
              <a:t>Higher rates of depression, anxiety, and suicide</a:t>
            </a:r>
          </a:p>
          <a:p>
            <a:pPr lvl="1"/>
            <a:r>
              <a:rPr lang="en-US" dirty="0"/>
              <a:t>Poorer health outcomes</a:t>
            </a:r>
          </a:p>
          <a:p>
            <a:pPr lvl="1"/>
            <a:r>
              <a:rPr lang="en-US" dirty="0"/>
              <a:t>Lack of familial and other social support</a:t>
            </a:r>
          </a:p>
          <a:p>
            <a:pPr lvl="1"/>
            <a:r>
              <a:rPr lang="en-US" dirty="0"/>
              <a:t>Higher rates of negative health behaviors </a:t>
            </a:r>
          </a:p>
          <a:p>
            <a:pPr lvl="2"/>
            <a:r>
              <a:rPr lang="en-US" dirty="0"/>
              <a:t>Smoking</a:t>
            </a:r>
          </a:p>
          <a:p>
            <a:pPr lvl="2"/>
            <a:r>
              <a:rPr lang="en-US" dirty="0"/>
              <a:t>Drinking</a:t>
            </a:r>
          </a:p>
          <a:p>
            <a:pPr lvl="2"/>
            <a:r>
              <a:rPr lang="en-US" dirty="0"/>
              <a:t>Drug use</a:t>
            </a:r>
          </a:p>
          <a:p>
            <a:pPr lvl="2"/>
            <a:r>
              <a:rPr lang="en-US" dirty="0"/>
              <a:t>Illicit silicone injections</a:t>
            </a:r>
          </a:p>
          <a:p>
            <a:pPr lvl="2"/>
            <a:r>
              <a:rPr lang="en-US" dirty="0"/>
              <a:t>Unregulated hormone therapy</a:t>
            </a:r>
          </a:p>
        </p:txBody>
      </p:sp>
      <p:pic>
        <p:nvPicPr>
          <p:cNvPr id="4" name="Picture 3">
            <a:extLst>
              <a:ext uri="{FF2B5EF4-FFF2-40B4-BE49-F238E27FC236}">
                <a16:creationId xmlns:a16="http://schemas.microsoft.com/office/drawing/2014/main" id="{2A8F4C4F-7D8C-4E7F-A7F5-A33785979E60}"/>
              </a:ext>
            </a:extLst>
          </p:cNvPr>
          <p:cNvPicPr>
            <a:picLocks noChangeAspect="1"/>
          </p:cNvPicPr>
          <p:nvPr/>
        </p:nvPicPr>
        <p:blipFill>
          <a:blip r:embed="rId3"/>
          <a:stretch>
            <a:fillRect/>
          </a:stretch>
        </p:blipFill>
        <p:spPr>
          <a:xfrm>
            <a:off x="7636476" y="3429000"/>
            <a:ext cx="4008979" cy="2771603"/>
          </a:xfrm>
          <a:prstGeom prst="rect">
            <a:avLst/>
          </a:prstGeom>
        </p:spPr>
      </p:pic>
    </p:spTree>
    <p:extLst>
      <p:ext uri="{BB962C8B-B14F-4D97-AF65-F5344CB8AC3E}">
        <p14:creationId xmlns:p14="http://schemas.microsoft.com/office/powerpoint/2010/main" val="2093592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563" y="365125"/>
            <a:ext cx="11577637" cy="845837"/>
          </a:xfrm>
        </p:spPr>
        <p:txBody>
          <a:bodyPr/>
          <a:lstStyle/>
          <a:p>
            <a:r>
              <a:rPr lang="en-US" dirty="0"/>
              <a:t>Advocacy</a:t>
            </a:r>
          </a:p>
        </p:txBody>
      </p:sp>
      <p:sp>
        <p:nvSpPr>
          <p:cNvPr id="3" name="Content Placeholder 2"/>
          <p:cNvSpPr>
            <a:spLocks noGrp="1"/>
          </p:cNvSpPr>
          <p:nvPr>
            <p:ph idx="1"/>
          </p:nvPr>
        </p:nvSpPr>
        <p:spPr>
          <a:xfrm>
            <a:off x="304800" y="1210962"/>
            <a:ext cx="9656064" cy="6078480"/>
          </a:xfrm>
        </p:spPr>
        <p:txBody>
          <a:bodyPr>
            <a:normAutofit/>
          </a:bodyPr>
          <a:lstStyle/>
          <a:p>
            <a:r>
              <a:rPr lang="en-US" dirty="0"/>
              <a:t>Discrimination prevents members of the community from accessing health care services</a:t>
            </a:r>
          </a:p>
          <a:p>
            <a:pPr lvl="1"/>
            <a:r>
              <a:rPr lang="en-US" dirty="0"/>
              <a:t>Speak up</a:t>
            </a:r>
          </a:p>
          <a:p>
            <a:pPr lvl="1"/>
            <a:r>
              <a:rPr lang="en-US" dirty="0"/>
              <a:t>Educate</a:t>
            </a:r>
          </a:p>
          <a:p>
            <a:pPr lvl="1"/>
            <a:r>
              <a:rPr lang="en-US" dirty="0"/>
              <a:t>Support trans-inclusive change</a:t>
            </a:r>
          </a:p>
          <a:p>
            <a:r>
              <a:rPr lang="en-US" dirty="0"/>
              <a:t>Recognize your potential for bias</a:t>
            </a:r>
          </a:p>
          <a:p>
            <a:r>
              <a:rPr lang="en-US" dirty="0"/>
              <a:t>Create a safe and welcoming environment</a:t>
            </a:r>
          </a:p>
          <a:p>
            <a:pPr lvl="1"/>
            <a:r>
              <a:rPr lang="en-US" dirty="0"/>
              <a:t>Reassure patients’ privacy</a:t>
            </a:r>
          </a:p>
          <a:p>
            <a:r>
              <a:rPr lang="en-US" dirty="0"/>
              <a:t>Human Rights Campaign Healthcare Equality Index (HEI) </a:t>
            </a:r>
          </a:p>
          <a:p>
            <a:endParaRPr lang="en-US" dirty="0"/>
          </a:p>
        </p:txBody>
      </p:sp>
      <p:pic>
        <p:nvPicPr>
          <p:cNvPr id="4" name="Picture 3"/>
          <p:cNvPicPr>
            <a:picLocks noChangeAspect="1"/>
          </p:cNvPicPr>
          <p:nvPr/>
        </p:nvPicPr>
        <p:blipFill>
          <a:blip r:embed="rId3"/>
          <a:stretch>
            <a:fillRect/>
          </a:stretch>
        </p:blipFill>
        <p:spPr>
          <a:xfrm>
            <a:off x="7615079" y="1736562"/>
            <a:ext cx="4272121" cy="2513639"/>
          </a:xfrm>
          <a:prstGeom prst="rect">
            <a:avLst/>
          </a:prstGeom>
        </p:spPr>
      </p:pic>
    </p:spTree>
    <p:extLst>
      <p:ext uri="{BB962C8B-B14F-4D97-AF65-F5344CB8AC3E}">
        <p14:creationId xmlns:p14="http://schemas.microsoft.com/office/powerpoint/2010/main" val="2597409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181" y="142704"/>
            <a:ext cx="11577637" cy="845837"/>
          </a:xfrm>
        </p:spPr>
        <p:txBody>
          <a:bodyPr/>
          <a:lstStyle/>
          <a:p>
            <a:r>
              <a:rPr lang="en-US" dirty="0"/>
              <a:t>Barriers to Care</a:t>
            </a:r>
          </a:p>
        </p:txBody>
      </p:sp>
      <p:sp>
        <p:nvSpPr>
          <p:cNvPr id="3" name="Content Placeholder 2"/>
          <p:cNvSpPr>
            <a:spLocks noGrp="1"/>
          </p:cNvSpPr>
          <p:nvPr>
            <p:ph idx="1"/>
          </p:nvPr>
        </p:nvSpPr>
        <p:spPr>
          <a:xfrm>
            <a:off x="691977" y="988541"/>
            <a:ext cx="10132541" cy="4992129"/>
          </a:xfrm>
        </p:spPr>
        <p:txBody>
          <a:bodyPr>
            <a:normAutofit fontScale="85000" lnSpcReduction="10000"/>
          </a:bodyPr>
          <a:lstStyle/>
          <a:p>
            <a:r>
              <a:rPr lang="en-US" dirty="0"/>
              <a:t>Refusal to treat</a:t>
            </a:r>
          </a:p>
          <a:p>
            <a:r>
              <a:rPr lang="en-US" dirty="0"/>
              <a:t>Fear of discrimination or negative past experiences with health care</a:t>
            </a:r>
          </a:p>
          <a:p>
            <a:r>
              <a:rPr lang="en-US" dirty="0"/>
              <a:t>Lack of affirming care</a:t>
            </a:r>
          </a:p>
          <a:p>
            <a:r>
              <a:rPr lang="en-US" dirty="0"/>
              <a:t>Lack of adequately trained providers</a:t>
            </a:r>
          </a:p>
          <a:p>
            <a:r>
              <a:rPr lang="en-US" dirty="0"/>
              <a:t>May need to travel to receive appropriate care</a:t>
            </a:r>
          </a:p>
          <a:p>
            <a:r>
              <a:rPr lang="en-US" dirty="0"/>
              <a:t>High medical costs or inadequate insurance coverage</a:t>
            </a:r>
          </a:p>
          <a:p>
            <a:r>
              <a:rPr lang="en-US" dirty="0"/>
              <a:t>Lack of privacy or fear of disclosure</a:t>
            </a:r>
          </a:p>
          <a:p>
            <a:r>
              <a:rPr lang="en-US" dirty="0"/>
              <a:t>Identification documents</a:t>
            </a:r>
          </a:p>
          <a:p>
            <a:pPr lvl="1"/>
            <a:r>
              <a:rPr lang="en-US" dirty="0"/>
              <a:t>May not match</a:t>
            </a:r>
          </a:p>
          <a:p>
            <a:r>
              <a:rPr lang="en-US" dirty="0"/>
              <a:t>Changing gender on a medical insurance card may have unintended consequences</a:t>
            </a:r>
          </a:p>
          <a:p>
            <a:pPr lvl="1"/>
            <a:r>
              <a:rPr lang="en-US" dirty="0"/>
              <a:t>Examples: denied coverage for prostate cancer or denied a pap smear as part of an annual exam</a:t>
            </a:r>
          </a:p>
        </p:txBody>
      </p:sp>
    </p:spTree>
    <p:extLst>
      <p:ext uri="{BB962C8B-B14F-4D97-AF65-F5344CB8AC3E}">
        <p14:creationId xmlns:p14="http://schemas.microsoft.com/office/powerpoint/2010/main" val="419598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181" y="192131"/>
            <a:ext cx="11577637" cy="821124"/>
          </a:xfrm>
        </p:spPr>
        <p:txBody>
          <a:bodyPr/>
          <a:lstStyle/>
          <a:p>
            <a:r>
              <a:rPr lang="en-US" dirty="0"/>
              <a:t>References for Part 2</a:t>
            </a:r>
          </a:p>
        </p:txBody>
      </p:sp>
      <p:sp>
        <p:nvSpPr>
          <p:cNvPr id="3" name="Content Placeholder 2"/>
          <p:cNvSpPr>
            <a:spLocks noGrp="1"/>
          </p:cNvSpPr>
          <p:nvPr>
            <p:ph idx="1"/>
          </p:nvPr>
        </p:nvSpPr>
        <p:spPr>
          <a:xfrm>
            <a:off x="307180" y="1013254"/>
            <a:ext cx="11577637" cy="4893275"/>
          </a:xfrm>
        </p:spPr>
        <p:txBody>
          <a:bodyPr>
            <a:noAutofit/>
          </a:bodyPr>
          <a:lstStyle/>
          <a:p>
            <a:pPr>
              <a:defRPr/>
            </a:pPr>
            <a:r>
              <a:rPr lang="en-US" sz="2000" kern="100" dirty="0" err="1">
                <a:effectLst/>
                <a:latin typeface="Calibri" panose="020F0502020204030204" pitchFamily="34" charset="0"/>
                <a:ea typeface="Calibri" panose="020F0502020204030204" pitchFamily="34" charset="0"/>
                <a:cs typeface="Calibri" panose="020F0502020204030204" pitchFamily="34" charset="0"/>
              </a:rPr>
              <a:t>Collister</a:t>
            </a:r>
            <a:r>
              <a:rPr lang="en-US" sz="2000" kern="100" dirty="0">
                <a:effectLst/>
                <a:latin typeface="Calibri" panose="020F0502020204030204" pitchFamily="34" charset="0"/>
                <a:ea typeface="Calibri" panose="020F0502020204030204" pitchFamily="34" charset="0"/>
                <a:cs typeface="Calibri" panose="020F0502020204030204" pitchFamily="34" charset="0"/>
              </a:rPr>
              <a:t> D, Saad N, Christie E, Ahmed S. Providing care for transgender persons with kidney disease: a narrative review. </a:t>
            </a:r>
            <a:r>
              <a:rPr lang="en-US" sz="2000" i="1" kern="100" dirty="0">
                <a:effectLst/>
                <a:latin typeface="Calibri" panose="020F0502020204030204" pitchFamily="34" charset="0"/>
                <a:ea typeface="Calibri" panose="020F0502020204030204" pitchFamily="34" charset="0"/>
                <a:cs typeface="Calibri" panose="020F0502020204030204" pitchFamily="34" charset="0"/>
              </a:rPr>
              <a:t>Can J Kidney Health Dis. </a:t>
            </a:r>
            <a:r>
              <a:rPr lang="en-US" sz="2000" kern="100" dirty="0">
                <a:effectLst/>
                <a:latin typeface="Calibri" panose="020F0502020204030204" pitchFamily="34" charset="0"/>
                <a:ea typeface="Calibri" panose="020F0502020204030204" pitchFamily="34" charset="0"/>
                <a:cs typeface="Calibri" panose="020F0502020204030204" pitchFamily="34" charset="0"/>
              </a:rPr>
              <a:t>2021;8:2054358120985379. </a:t>
            </a:r>
            <a:r>
              <a:rPr lang="en-US" sz="20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https://doi.org/10.1177/2054358120985379</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00" cap="none" spc="0" normalizeH="0" baseline="0" noProof="0" dirty="0" err="1">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Kachen</a:t>
            </a:r>
            <a:r>
              <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 A, Pharr JR. Health care access and utilization by transgender populations: a United States transgender survey study. </a:t>
            </a:r>
            <a:r>
              <a:rPr kumimoji="0" lang="en-US" sz="2000" b="0" i="1" u="none" strike="noStrike" kern="100" cap="none" spc="0" normalizeH="0" baseline="0" noProof="0" dirty="0" err="1">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Transgend</a:t>
            </a:r>
            <a:r>
              <a:rPr kumimoji="0" lang="en-US" sz="2000" b="0" i="1"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 Health</a:t>
            </a:r>
            <a:r>
              <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 2020;5(3):141-148. </a:t>
            </a:r>
            <a:r>
              <a:rPr kumimoji="0" lang="en-US" sz="2000" b="0" i="0" u="sng" strike="noStrike" kern="1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Calibri" panose="020F0502020204030204" pitchFamily="34" charset="0"/>
                <a:hlinkClick r:id="rId4"/>
              </a:rPr>
              <a:t>https://doi.org/10.1089/trgh.2020.0017</a:t>
            </a:r>
            <a:endParaRPr kumimoji="0" lang="en-US" sz="2000" b="0" i="0" u="sng" strike="noStrike" kern="1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Calibri" panose="020F050202020403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00" cap="none" spc="0" normalizeH="0" baseline="0" noProof="0" dirty="0" err="1">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Neira</a:t>
            </a:r>
            <a:r>
              <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 PM, Bowman RC. Improving perioperative nursing care for transgender and gender-diverse patients. AORN J. 2022;116(5):404-415. </a:t>
            </a:r>
            <a:r>
              <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hlinkClick r:id="rId5"/>
              </a:rPr>
              <a:t>https://doi.org/10.1002/aorn.13808</a:t>
            </a:r>
            <a:r>
              <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 </a:t>
            </a:r>
          </a:p>
          <a:p>
            <a:pPr>
              <a:defRPr/>
            </a:pPr>
            <a:r>
              <a:rPr lang="en-US" sz="2000" kern="100" dirty="0">
                <a:effectLst/>
                <a:latin typeface="Calibri" panose="020F0502020204030204" pitchFamily="34" charset="0"/>
                <a:ea typeface="Calibri" panose="020F0502020204030204" pitchFamily="34" charset="0"/>
                <a:cs typeface="Calibri" panose="020F0502020204030204" pitchFamily="34" charset="0"/>
              </a:rPr>
              <a:t>Nett D. For trans women, silicone ‘pumping’ can be a blessing and a curse. NPR: Code Switch. September 1, 2019. Accessed May 8, 2024. </a:t>
            </a:r>
            <a:r>
              <a:rPr lang="en-US" sz="2000" u="sng" kern="100"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6"/>
              </a:rPr>
              <a:t>https://www.npr.org/sections/codeswitch/2019/09/01/755629721/for-trans-women-silicone-pumping-can-be-a-blessing-and-a-curse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Ross KA, Bell GC. A culture-centered approach to improving healthy trans-patient–practitioner communication: recommendations for practitioners communicating with trans individuals. </a:t>
            </a:r>
            <a:r>
              <a:rPr kumimoji="0" lang="en-US" sz="2000" b="0" i="1"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Health Communication</a:t>
            </a:r>
            <a:r>
              <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 2017;32(6):730-740. </a:t>
            </a:r>
            <a:r>
              <a:rPr kumimoji="0" lang="en-US" sz="2000" b="0" i="0" u="sng" strike="noStrike" kern="1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Calibri" panose="020F0502020204030204" pitchFamily="34" charset="0"/>
                <a:hlinkClick r:id="rId7"/>
              </a:rPr>
              <a:t>https://doi.org/10.1080/10410236.2016.1172286</a:t>
            </a:r>
            <a:r>
              <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0" i="0" u="none" strike="noStrike" kern="100" cap="none" spc="0" normalizeH="0" baseline="0" noProof="0" dirty="0" err="1">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Tollinche</a:t>
            </a:r>
            <a:r>
              <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 LE, Walters CB, Radix A, et al. The perioperative care of the transgender patient. </a:t>
            </a:r>
            <a:r>
              <a:rPr kumimoji="0" lang="en-US" sz="2000" b="0" i="1" u="none" strike="noStrike" kern="100" cap="none" spc="0" normalizeH="0" baseline="0" noProof="0" dirty="0" err="1">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Anesth</a:t>
            </a:r>
            <a:r>
              <a:rPr kumimoji="0" lang="en-US" sz="2000" b="0" i="1"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2000" b="0" i="1" u="none" strike="noStrike" kern="100" cap="none" spc="0" normalizeH="0" baseline="0" noProof="0" dirty="0" err="1">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Analg</a:t>
            </a:r>
            <a:r>
              <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Calibri" panose="020F0502020204030204" pitchFamily="34" charset="0"/>
              </a:rPr>
              <a:t>. 2018;127(2):359-366. </a:t>
            </a:r>
            <a:r>
              <a:rPr kumimoji="0" lang="en-US" sz="2000" b="0" i="0" u="sng" strike="noStrike" kern="1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Calibri" panose="020F0502020204030204" pitchFamily="34" charset="0"/>
                <a:hlinkClick r:id="rId8"/>
              </a:rPr>
              <a:t>https://doi.org/10.1213/ANE.0000000000003371</a:t>
            </a:r>
            <a:endParaRPr kumimoji="0" lang="en-US" sz="2000" b="0" i="0" u="none" strike="noStrike" kern="100" cap="none" spc="0" normalizeH="0" baseline="0" noProof="0" dirty="0">
              <a:ln>
                <a:noFill/>
              </a:ln>
              <a:solidFill>
                <a:srgbClr val="5A5A5B"/>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9459639"/>
      </p:ext>
    </p:extLst>
  </p:cSld>
  <p:clrMapOvr>
    <a:masterClrMapping/>
  </p:clrMapOvr>
</p:sld>
</file>

<file path=ppt/theme/theme1.xml><?xml version="1.0" encoding="utf-8"?>
<a:theme xmlns:a="http://schemas.openxmlformats.org/drawingml/2006/main" name="Office Theme">
  <a:themeElements>
    <a:clrScheme name="Custom 3">
      <a:dk1>
        <a:srgbClr val="5A5A5B"/>
      </a:dk1>
      <a:lt1>
        <a:srgbClr val="FFFFFF"/>
      </a:lt1>
      <a:dk2>
        <a:srgbClr val="00ACA6"/>
      </a:dk2>
      <a:lt2>
        <a:srgbClr val="FFFFFF"/>
      </a:lt2>
      <a:accent1>
        <a:srgbClr val="00ACA6"/>
      </a:accent1>
      <a:accent2>
        <a:srgbClr val="5EB978"/>
      </a:accent2>
      <a:accent3>
        <a:srgbClr val="00867B"/>
      </a:accent3>
      <a:accent4>
        <a:srgbClr val="006D7B"/>
      </a:accent4>
      <a:accent5>
        <a:srgbClr val="A1CA67"/>
      </a:accent5>
      <a:accent6>
        <a:srgbClr val="569BBE"/>
      </a:accent6>
      <a:hlink>
        <a:srgbClr val="5EB978"/>
      </a:hlink>
      <a:folHlink>
        <a:srgbClr val="5A5A5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918ACB5380CC4793054AAE0476626F" ma:contentTypeVersion="18" ma:contentTypeDescription="Create a new document." ma:contentTypeScope="" ma:versionID="89b8f38743ae8b5f5b2f5e09ffb66c17">
  <xsd:schema xmlns:xsd="http://www.w3.org/2001/XMLSchema" xmlns:xs="http://www.w3.org/2001/XMLSchema" xmlns:p="http://schemas.microsoft.com/office/2006/metadata/properties" xmlns:ns2="7f0325fb-172a-40b0-9a7e-50ba0a4e6bb7" xmlns:ns3="fb16b1b3-41a9-4256-935f-5a8db7896212" targetNamespace="http://schemas.microsoft.com/office/2006/metadata/properties" ma:root="true" ma:fieldsID="efae664994d3ecf52a89c33d64c0df70" ns2:_="" ns3:_="">
    <xsd:import namespace="7f0325fb-172a-40b0-9a7e-50ba0a4e6bb7"/>
    <xsd:import namespace="fb16b1b3-41a9-4256-935f-5a8db789621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_Flow_SignoffStatus"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lcf76f155ced4ddcb4097134ff3c332f" minOccurs="0"/>
                <xsd:element ref="ns2:TaxCatchAll" minOccurs="0"/>
                <xsd:element ref="ns3:MediaServiceObjectDetectorVersion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0325fb-172a-40b0-9a7e-50ba0a4e6bb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2" nillable="true" ma:displayName="Taxonomy Catch All Column" ma:hidden="true" ma:list="{649d19b4-cdff-4239-83c0-60233500499f}" ma:internalName="TaxCatchAll" ma:showField="CatchAllData" ma:web="7f0325fb-172a-40b0-9a7e-50ba0a4e6bb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b16b1b3-41a9-4256-935f-5a8db789621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_Flow_SignoffStatus" ma:index="12" nillable="true" ma:displayName="Sign-off status" ma:internalName="_x0024_Resources_x003a_core_x002c_Signoff_Status_x003b_">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5623277-6309-4039-a153-8eedd4e8fe3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b16b1b3-41a9-4256-935f-5a8db7896212">
      <Terms xmlns="http://schemas.microsoft.com/office/infopath/2007/PartnerControls"/>
    </lcf76f155ced4ddcb4097134ff3c332f>
    <TaxCatchAll xmlns="7f0325fb-172a-40b0-9a7e-50ba0a4e6bb7" xsi:nil="true"/>
    <_Flow_SignoffStatus xmlns="fb16b1b3-41a9-4256-935f-5a8db7896212" xsi:nil="true"/>
    <MediaLengthInSeconds xmlns="fb16b1b3-41a9-4256-935f-5a8db7896212" xsi:nil="true"/>
    <SharedWithUsers xmlns="7f0325fb-172a-40b0-9a7e-50ba0a4e6bb7">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C470DB-7260-4690-81E2-3CA17A827437}"/>
</file>

<file path=customXml/itemProps2.xml><?xml version="1.0" encoding="utf-8"?>
<ds:datastoreItem xmlns:ds="http://schemas.openxmlformats.org/officeDocument/2006/customXml" ds:itemID="{327ADFC5-0403-4A2E-AD22-CFA2DD6D6E5D}">
  <ds:schemaRefs>
    <ds:schemaRef ds:uri="http://schemas.microsoft.com/office/2006/metadata/properties"/>
    <ds:schemaRef ds:uri="http://schemas.microsoft.com/office/infopath/2007/PartnerControls"/>
    <ds:schemaRef ds:uri="fb16b1b3-41a9-4256-935f-5a8db7896212"/>
    <ds:schemaRef ds:uri="7f0325fb-172a-40b0-9a7e-50ba0a4e6bb7"/>
  </ds:schemaRefs>
</ds:datastoreItem>
</file>

<file path=customXml/itemProps3.xml><?xml version="1.0" encoding="utf-8"?>
<ds:datastoreItem xmlns:ds="http://schemas.openxmlformats.org/officeDocument/2006/customXml" ds:itemID="{5398317B-FE14-42A5-B823-DE564938A3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407</TotalTime>
  <Words>2092</Words>
  <Application>Microsoft Office PowerPoint</Application>
  <PresentationFormat>Widescreen</PresentationFormat>
  <Paragraphs>143</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Perioperative Care of the Adult Transgender Patient</vt:lpstr>
      <vt:lpstr>PowerPoint Presentation</vt:lpstr>
      <vt:lpstr>Health Disparities</vt:lpstr>
      <vt:lpstr>Advocacy</vt:lpstr>
      <vt:lpstr>Barriers to Care</vt:lpstr>
      <vt:lpstr>References for Part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Colleen Ladny</dc:creator>
  <cp:lastModifiedBy>Renae Battié</cp:lastModifiedBy>
  <cp:revision>5</cp:revision>
  <dcterms:created xsi:type="dcterms:W3CDTF">2023-06-01T16:16:27Z</dcterms:created>
  <dcterms:modified xsi:type="dcterms:W3CDTF">2024-07-23T14:32:24Z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0x01010072918ACB5380CC4793054AAE0476626F</vt:lpwstr>
  </property>
  <property fmtid="{D5CDD505-2E9C-101B-9397-08002B2CF9AE}" pid="3" name="MediaServiceImageTags">
    <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