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80" r:id="rId6"/>
    <p:sldId id="279" r:id="rId7"/>
    <p:sldId id="259" r:id="rId8"/>
    <p:sldId id="263" r:id="rId9"/>
    <p:sldId id="264" r:id="rId10"/>
    <p:sldId id="289" r:id="rId11"/>
    <p:sldId id="269" r:id="rId12"/>
    <p:sldId id="265" r:id="rId13"/>
    <p:sldId id="293" r:id="rId14"/>
    <p:sldId id="285" r:id="rId15"/>
    <p:sldId id="294"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9D7DE-5CBD-43CB-AD54-8C4330B1272E}" v="43" dt="2024-06-04T21:43:50.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5" autoAdjust="0"/>
    <p:restoredTop sz="71429" autoAdjust="0"/>
  </p:normalViewPr>
  <p:slideViewPr>
    <p:cSldViewPr snapToGrid="0">
      <p:cViewPr varScale="1">
        <p:scale>
          <a:sx n="48" d="100"/>
          <a:sy n="48" d="100"/>
        </p:scale>
        <p:origin x="2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CC995-126C-414E-9A73-8B80DBECB478}"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D917C-9664-453B-A1A0-DCD6F6E1829D}" type="slidenum">
              <a:rPr lang="en-US" smtClean="0"/>
              <a:t>‹#›</a:t>
            </a:fld>
            <a:endParaRPr lang="en-US"/>
          </a:p>
        </p:txBody>
      </p:sp>
    </p:spTree>
    <p:extLst>
      <p:ext uri="{BB962C8B-B14F-4D97-AF65-F5344CB8AC3E}">
        <p14:creationId xmlns:p14="http://schemas.microsoft.com/office/powerpoint/2010/main" val="16557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D917C-9664-453B-A1A0-DCD6F6E1829D}" type="slidenum">
              <a:rPr lang="en-US" smtClean="0"/>
              <a:t>1</a:t>
            </a:fld>
            <a:endParaRPr lang="en-US"/>
          </a:p>
        </p:txBody>
      </p:sp>
    </p:spTree>
    <p:extLst>
      <p:ext uri="{BB962C8B-B14F-4D97-AF65-F5344CB8AC3E}">
        <p14:creationId xmlns:p14="http://schemas.microsoft.com/office/powerpoint/2010/main" val="2401783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10</a:t>
            </a:fld>
            <a:endParaRPr lang="en-US"/>
          </a:p>
        </p:txBody>
      </p:sp>
    </p:spTree>
    <p:extLst>
      <p:ext uri="{BB962C8B-B14F-4D97-AF65-F5344CB8AC3E}">
        <p14:creationId xmlns:p14="http://schemas.microsoft.com/office/powerpoint/2010/main" val="2243581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CC3F6-301E-49C5-AC65-C8F40D7390BD}" type="slidenum">
              <a:rPr lang="en-US" smtClean="0"/>
              <a:t>11</a:t>
            </a:fld>
            <a:endParaRPr lang="en-US"/>
          </a:p>
        </p:txBody>
      </p:sp>
    </p:spTree>
    <p:extLst>
      <p:ext uri="{BB962C8B-B14F-4D97-AF65-F5344CB8AC3E}">
        <p14:creationId xmlns:p14="http://schemas.microsoft.com/office/powerpoint/2010/main" val="3101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CC3F6-301E-49C5-AC65-C8F40D7390BD}" type="slidenum">
              <a:rPr lang="en-US" smtClean="0"/>
              <a:t>12</a:t>
            </a:fld>
            <a:endParaRPr lang="en-US"/>
          </a:p>
        </p:txBody>
      </p:sp>
    </p:spTree>
    <p:extLst>
      <p:ext uri="{BB962C8B-B14F-4D97-AF65-F5344CB8AC3E}">
        <p14:creationId xmlns:p14="http://schemas.microsoft.com/office/powerpoint/2010/main" val="2964624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D917C-9664-453B-A1A0-DCD6F6E1829D}" type="slidenum">
              <a:rPr lang="en-US" smtClean="0"/>
              <a:t>13</a:t>
            </a:fld>
            <a:endParaRPr lang="en-US"/>
          </a:p>
        </p:txBody>
      </p:sp>
    </p:spTree>
    <p:extLst>
      <p:ext uri="{BB962C8B-B14F-4D97-AF65-F5344CB8AC3E}">
        <p14:creationId xmlns:p14="http://schemas.microsoft.com/office/powerpoint/2010/main" val="62777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approximately 1.6 million transgender and nonbinary individuals in the United States, although this is likely an underrepresentation. Due to potential discrimination and violence toward members of this</a:t>
            </a:r>
            <a:r>
              <a:rPr lang="en-US" baseline="0" dirty="0"/>
              <a:t> community, individuals may not publicly disclose their gender identity.</a:t>
            </a:r>
            <a:r>
              <a:rPr lang="en-US" dirty="0"/>
              <a:t> </a:t>
            </a:r>
          </a:p>
          <a:p>
            <a:endParaRPr lang="en-US" dirty="0"/>
          </a:p>
          <a:p>
            <a:r>
              <a:rPr lang="en-US" baseline="0" dirty="0"/>
              <a:t>More than four decades of research and scientific evidence show that transgender identity is not a mental illness, disease, or disorder. Gender-affirming care is effective and medically necessary </a:t>
            </a:r>
            <a:r>
              <a:rPr lang="en-US" dirty="0"/>
              <a:t>(Neira &amp; Bowman, 2022).</a:t>
            </a:r>
          </a:p>
          <a:p>
            <a:endParaRPr lang="en-US" dirty="0"/>
          </a:p>
          <a:p>
            <a:r>
              <a:rPr lang="en-US" dirty="0"/>
              <a:t>We are experiencing an increase in the presence of this population in the medical setting, and this is occurring for several reasons:</a:t>
            </a:r>
          </a:p>
          <a:p>
            <a:pPr marL="228600" indent="-228600">
              <a:buAutoNum type="arabicPeriod"/>
            </a:pPr>
            <a:r>
              <a:rPr lang="en-US" baseline="0" dirty="0"/>
              <a:t>Increased access to health care offered by the Patient Protection and Affordable Care Act </a:t>
            </a:r>
            <a:r>
              <a:rPr lang="en-US" dirty="0"/>
              <a:t>(</a:t>
            </a:r>
            <a:r>
              <a:rPr lang="en-US" dirty="0" err="1"/>
              <a:t>Tollinche</a:t>
            </a:r>
            <a:r>
              <a:rPr lang="en-US" dirty="0"/>
              <a:t> et al., 2018)</a:t>
            </a:r>
            <a:r>
              <a:rPr lang="en-US" baseline="0" dirty="0"/>
              <a:t> </a:t>
            </a:r>
          </a:p>
          <a:p>
            <a:pPr marL="228600" indent="-228600">
              <a:buAutoNum type="arabicPeriod"/>
            </a:pPr>
            <a:r>
              <a:rPr lang="en-US" dirty="0"/>
              <a:t>Increased visibility</a:t>
            </a:r>
            <a:r>
              <a:rPr lang="en-US" baseline="0" dirty="0"/>
              <a:t> and positive representation</a:t>
            </a:r>
            <a:r>
              <a:rPr lang="en-US" dirty="0"/>
              <a:t> in the media</a:t>
            </a:r>
          </a:p>
          <a:p>
            <a:pPr marL="228600" indent="-228600">
              <a:buAutoNum type="arabicPeriod"/>
            </a:pPr>
            <a:r>
              <a:rPr lang="en-US" dirty="0"/>
              <a:t>Increased understanding and acceptance of this group (</a:t>
            </a:r>
            <a:r>
              <a:rPr lang="en-US" dirty="0" err="1"/>
              <a:t>Tollinche</a:t>
            </a:r>
            <a:r>
              <a:rPr lang="en-US" dirty="0"/>
              <a:t> et al., 2018)</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information you’re receiving today is important because you will likely care for this population in the operating room. </a:t>
            </a:r>
            <a:r>
              <a:rPr lang="en-US" dirty="0"/>
              <a:t>Transgender and gender non-conforming patients may defer surgical care to protect their privacy and avoid facing bias. When these patients do agree</a:t>
            </a:r>
            <a:r>
              <a:rPr lang="en-US" baseline="0" dirty="0"/>
              <a:t> to</a:t>
            </a:r>
            <a:r>
              <a:rPr lang="en-US" dirty="0"/>
              <a:t> a surgical procedure, a positive first encounter with the perioperative team can help to alleviate anxiety and fear of discrimination (Neira &amp; Bowman, 2022).</a:t>
            </a:r>
          </a:p>
          <a:p>
            <a:endParaRPr lang="en-US" baseline="0" dirty="0"/>
          </a:p>
        </p:txBody>
      </p:sp>
      <p:sp>
        <p:nvSpPr>
          <p:cNvPr id="4" name="Slide Number Placeholder 3"/>
          <p:cNvSpPr>
            <a:spLocks noGrp="1"/>
          </p:cNvSpPr>
          <p:nvPr>
            <p:ph type="sldNum" sz="quarter" idx="10"/>
          </p:nvPr>
        </p:nvSpPr>
        <p:spPr/>
        <p:txBody>
          <a:bodyPr/>
          <a:lstStyle/>
          <a:p>
            <a:fld id="{FE8CC3F6-301E-49C5-AC65-C8F40D7390BD}" type="slidenum">
              <a:rPr lang="en-US" smtClean="0"/>
              <a:t>2</a:t>
            </a:fld>
            <a:endParaRPr lang="en-US"/>
          </a:p>
        </p:txBody>
      </p:sp>
    </p:spTree>
    <p:extLst>
      <p:ext uri="{BB962C8B-B14F-4D97-AF65-F5344CB8AC3E}">
        <p14:creationId xmlns:p14="http://schemas.microsoft.com/office/powerpoint/2010/main" val="106342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Health care providers care for patients regardless of sex, race, religion, ethnicity, socioeconomic status, age, ability, or gender. Our patient population is constantly evolving, and we have to be ready to meet their needs. Failure to identify and meet a patients’ specific needs can create barriers between the patient and health care professionals. These barriers affect quality of care and patient outcomes.</a:t>
            </a:r>
          </a:p>
          <a:p>
            <a:endParaRPr lang="en-US" baseline="0" dirty="0"/>
          </a:p>
          <a:p>
            <a:r>
              <a:rPr lang="en-US" baseline="0" dirty="0"/>
              <a:t>(</a:t>
            </a:r>
            <a:r>
              <a:rPr lang="en-US" baseline="0" dirty="0" err="1"/>
              <a:t>Kachen</a:t>
            </a:r>
            <a:r>
              <a:rPr lang="en-US" baseline="0" dirty="0"/>
              <a:t> &amp; Pharr, 2020)</a:t>
            </a:r>
          </a:p>
          <a:p>
            <a:r>
              <a:rPr lang="en-US" dirty="0"/>
              <a:t>(</a:t>
            </a:r>
            <a:r>
              <a:rPr lang="en-US" dirty="0" err="1"/>
              <a:t>Tollinche</a:t>
            </a:r>
            <a:r>
              <a:rPr lang="en-US" dirty="0"/>
              <a:t> et al.,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(Neira &amp; Bowman, 2022)</a:t>
            </a:r>
          </a:p>
        </p:txBody>
      </p:sp>
      <p:sp>
        <p:nvSpPr>
          <p:cNvPr id="4" name="Slide Number Placeholder 3"/>
          <p:cNvSpPr>
            <a:spLocks noGrp="1"/>
          </p:cNvSpPr>
          <p:nvPr>
            <p:ph type="sldNum" sz="quarter" idx="10"/>
          </p:nvPr>
        </p:nvSpPr>
        <p:spPr/>
        <p:txBody>
          <a:bodyPr/>
          <a:lstStyle/>
          <a:p>
            <a:fld id="{FE8CC3F6-301E-49C5-AC65-C8F40D7390BD}" type="slidenum">
              <a:rPr lang="en-US" smtClean="0"/>
              <a:t>3</a:t>
            </a:fld>
            <a:endParaRPr lang="en-US"/>
          </a:p>
        </p:txBody>
      </p:sp>
    </p:spTree>
    <p:extLst>
      <p:ext uri="{BB962C8B-B14F-4D97-AF65-F5344CB8AC3E}">
        <p14:creationId xmlns:p14="http://schemas.microsoft.com/office/powerpoint/2010/main" val="236854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It’s important to understand that vocabulary, like our patient population, is constantly evolving </a:t>
            </a:r>
            <a:r>
              <a:rPr lang="en-US" dirty="0"/>
              <a:t>(Neira &amp; Bowman, 2022).</a:t>
            </a:r>
          </a:p>
          <a:p>
            <a:endParaRPr lang="en-US" dirty="0"/>
          </a:p>
          <a:p>
            <a:r>
              <a:rPr lang="en-US" dirty="0"/>
              <a:t>The terms </a:t>
            </a:r>
            <a:r>
              <a:rPr lang="en-US" i="1" dirty="0"/>
              <a:t>sex </a:t>
            </a:r>
            <a:r>
              <a:rPr lang="en-US" dirty="0"/>
              <a:t>and </a:t>
            </a:r>
            <a:r>
              <a:rPr lang="en-US" i="1" dirty="0"/>
              <a:t>gender</a:t>
            </a:r>
            <a:r>
              <a:rPr lang="en-US" dirty="0"/>
              <a:t> are sometimes used interchangeably but they are not the same (</a:t>
            </a:r>
            <a:r>
              <a:rPr lang="en-US" dirty="0" err="1"/>
              <a:t>Tollinche</a:t>
            </a:r>
            <a:r>
              <a:rPr lang="en-US" dirty="0"/>
              <a:t> et al., 2018).</a:t>
            </a:r>
          </a:p>
          <a:p>
            <a:endParaRPr lang="en-US" dirty="0"/>
          </a:p>
          <a:p>
            <a:r>
              <a:rPr lang="en-US" i="1" baseline="0" dirty="0"/>
              <a:t>Sex </a:t>
            </a:r>
            <a:r>
              <a:rPr lang="en-US" baseline="0" dirty="0"/>
              <a:t>refers to birth</a:t>
            </a:r>
            <a:r>
              <a:rPr lang="en-US" dirty="0"/>
              <a:t>-assigned sex</a:t>
            </a:r>
            <a:r>
              <a:rPr lang="en-US" baseline="0" dirty="0"/>
              <a:t>, based on internal and external sex organs, chromosomes, and hormonal activities.</a:t>
            </a:r>
            <a:endParaRPr lang="en-US" baseline="0" dirty="0">
              <a:ea typeface="Calibri"/>
              <a:cs typeface="Calibri"/>
            </a:endParaRP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Gender</a:t>
            </a:r>
            <a:r>
              <a:rPr lang="en-US" baseline="0" dirty="0"/>
              <a:t> is a socially constructed system that assigns roles, qualities, and attributes of masculinity or femininity. </a:t>
            </a:r>
            <a:r>
              <a:rPr lang="en-US" i="0" baseline="0" dirty="0"/>
              <a:t>Gender </a:t>
            </a:r>
            <a:r>
              <a:rPr lang="en-US" baseline="0" dirty="0"/>
              <a:t>is also culturally and personally defined – how a person sees themself, how others perceive them, and their interactions with other people. It is a person’s internal sense of self.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i="1" baseline="0" dirty="0"/>
              <a:t>Assigned gender </a:t>
            </a:r>
            <a:r>
              <a:rPr lang="en-US" baseline="0" dirty="0"/>
              <a:t>is gender assigned at birth, based on genitalia, and then reinforced by society as we grow. </a:t>
            </a:r>
          </a:p>
          <a:p>
            <a:endParaRPr lang="en-US" baseline="0" dirty="0"/>
          </a:p>
          <a:p>
            <a:r>
              <a:rPr lang="en-US" i="1" baseline="0" dirty="0"/>
              <a:t>Transgender,</a:t>
            </a:r>
            <a:r>
              <a:rPr lang="en-US" baseline="0" dirty="0"/>
              <a:t> or “trans” for short, is when a person does not exclusively identify as the gender they were assigned at birth.</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Cis</a:t>
            </a:r>
            <a:r>
              <a:rPr lang="en-US" i="1" baseline="0" dirty="0"/>
              <a:t>gender, </a:t>
            </a:r>
            <a:r>
              <a:rPr lang="en-US" baseline="0" dirty="0"/>
              <a:t>or “cis,” is used for people who do exclusively identify as the gender they were assigned at birth.</a:t>
            </a:r>
          </a:p>
          <a:p>
            <a:endParaRPr lang="en-US" i="1" baseline="0" dirty="0"/>
          </a:p>
          <a:p>
            <a:r>
              <a:rPr lang="en-US" i="1" baseline="0" dirty="0"/>
              <a:t>Binary </a:t>
            </a:r>
            <a:r>
              <a:rPr lang="en-US" baseline="0" dirty="0"/>
              <a:t>is viewing gender as either male or female. There are many cultures worldwide, such as the Navaho, that do not conform to the binary paradigm and celebrate the existence of more than two genders.  </a:t>
            </a:r>
          </a:p>
          <a:p>
            <a:endParaRPr lang="en-US" baseline="0" dirty="0"/>
          </a:p>
          <a:p>
            <a:r>
              <a:rPr lang="en-US" i="1" baseline="0" dirty="0"/>
              <a:t>Nonbinary</a:t>
            </a:r>
            <a:r>
              <a:rPr lang="en-US" baseline="0" dirty="0"/>
              <a:t> is an umbrella term used to describe a gender that doesn’t fit squarely into male or female. This can be used for people who feel their gender is a mix of both, changes often, or is something totally separate, or for people who have no strong sense of gender at all.</a:t>
            </a:r>
          </a:p>
          <a:p>
            <a:endParaRPr lang="en-US" dirty="0"/>
          </a:p>
          <a:p>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4</a:t>
            </a:fld>
            <a:endParaRPr lang="en-US"/>
          </a:p>
        </p:txBody>
      </p:sp>
    </p:spTree>
    <p:extLst>
      <p:ext uri="{BB962C8B-B14F-4D97-AF65-F5344CB8AC3E}">
        <p14:creationId xmlns:p14="http://schemas.microsoft.com/office/powerpoint/2010/main" val="3291826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is a societal shift to define and appreciate gender on a continuum, where gender may fall anywhere, everywhere, or nowhere. This continuum frees people to be authentic, internally (gender identity) and externally (gender expression).</a:t>
            </a:r>
          </a:p>
          <a:p>
            <a:endParaRPr lang="en-US" baseline="0" dirty="0"/>
          </a:p>
          <a:p>
            <a:r>
              <a:rPr lang="en-US" baseline="0" dirty="0"/>
              <a:t>Trans individuals, like cis individuals, can be bisexual, asexual, heterosexual, homosexual, or any other sexuality – they are those things in addition to being trans. </a:t>
            </a:r>
          </a:p>
          <a:p>
            <a:endParaRPr lang="en-US" baseline="0" dirty="0"/>
          </a:p>
          <a:p>
            <a:r>
              <a:rPr lang="en-US" i="1" baseline="0" dirty="0"/>
              <a:t>Transitioning</a:t>
            </a:r>
            <a:r>
              <a:rPr lang="en-US" baseline="0" dirty="0"/>
              <a:t> is when someone takes steps to socially or physically feel more aligned with their gender identity. </a:t>
            </a:r>
          </a:p>
          <a:p>
            <a:endParaRPr lang="en-US" baseline="0" dirty="0"/>
          </a:p>
          <a:p>
            <a:r>
              <a:rPr lang="en-US" i="1" baseline="0" dirty="0"/>
              <a:t>Gender dysphoria </a:t>
            </a:r>
            <a:r>
              <a:rPr lang="en-US" baseline="0" dirty="0"/>
              <a:t>is an intense discomfort a trans person may feel about physical attributes or the way they’re gendered by others. This can be social, physical, or emotional and can be overwhelming and interfere with day-to-day life. This is what often leads a trans person to transition and is the diagnosis given by providers when a person takes steps to medically transition.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Before the 5th edition of the </a:t>
            </a:r>
            <a:r>
              <a:rPr lang="en-US" i="1" baseline="0" dirty="0"/>
              <a:t>Diagnostic and Statistical Manual of Mental Disorders, </a:t>
            </a:r>
            <a:r>
              <a:rPr lang="en-US" baseline="0" dirty="0"/>
              <a:t>the state of not being cisgender was categorized as “gender identity disorder” and was considered to be a mental illness. With the 5th edition, the terminology changed to show that individuals can experience psychological distress from an incongruence between sex assigned at birth and gender identity </a:t>
            </a:r>
            <a:r>
              <a:rPr lang="en-US" dirty="0"/>
              <a:t>(Neira &amp; Bowman, 2022). The need for a diagnosis at all is often rooted in insurance reimbursement requirements (Neira &amp; Bowman, 2022).</a:t>
            </a:r>
          </a:p>
          <a:p>
            <a:endParaRPr lang="en-US" baseline="0" dirty="0"/>
          </a:p>
          <a:p>
            <a:r>
              <a:rPr lang="en-US" i="1" baseline="0" dirty="0"/>
              <a:t>Transphobia </a:t>
            </a:r>
            <a:r>
              <a:rPr lang="en-US" baseline="0" dirty="0"/>
              <a:t>is anything that insults, discriminates against, or oppresses transgender and gender-diverse people. </a:t>
            </a:r>
          </a:p>
          <a:p>
            <a:pPr marL="628650" lvl="1" indent="-171450">
              <a:buFont typeface="Arial" panose="020B0604020202020204" pitchFamily="34" charset="0"/>
              <a:buChar char="•"/>
            </a:pPr>
            <a:r>
              <a:rPr lang="en-US" baseline="0" dirty="0"/>
              <a:t>Intentional transphobia occurs when someone actively goes out of their way to insult or belittle a person because they are trans – for example, name calling, exclusion, or deliberately misgendering someone. </a:t>
            </a:r>
          </a:p>
          <a:p>
            <a:pPr marL="628650" lvl="1" indent="-171450">
              <a:buFont typeface="Arial" panose="020B0604020202020204" pitchFamily="34" charset="0"/>
              <a:buChar char="•"/>
            </a:pPr>
            <a:r>
              <a:rPr lang="en-US" baseline="0" dirty="0"/>
              <a:t>Unintentional transphobia is subconsciously making assumptions about a person’s gender, believing someone should look a certain way, and automatically assuming someone’s pronouns based on their appearance </a:t>
            </a:r>
          </a:p>
          <a:p>
            <a:pPr marL="628650" lvl="1" indent="-171450">
              <a:buFont typeface="Arial" panose="020B0604020202020204" pitchFamily="34" charset="0"/>
              <a:buChar char="•"/>
            </a:pPr>
            <a:r>
              <a:rPr lang="en-US" baseline="0" dirty="0"/>
              <a:t>Systemic transphobia involves large-scale society-wide issues. For example, employment discrimination, gendered toilets, and lack of representation. It impacts trans people’s rights and inclusion at a system-wide level and affects how people think about trans people. </a:t>
            </a:r>
          </a:p>
          <a:p>
            <a:r>
              <a:rPr lang="en-US" baseline="0" dirty="0"/>
              <a:t>These types of transphobia can overlap; systemic problems can cause unintentional transphobia by affecting the default assumptions we have about trans people, and intentional transphobia can reinforce systemic issues.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Gender-affirming care is “health care that holistically attends to transgender people’s physical, mental, and social health needs and well-being while respectfully affirming their gender identity” (Neira &amp; Bowman, 2022, p. 408).</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5</a:t>
            </a:fld>
            <a:endParaRPr lang="en-US"/>
          </a:p>
        </p:txBody>
      </p:sp>
    </p:spTree>
    <p:extLst>
      <p:ext uri="{BB962C8B-B14F-4D97-AF65-F5344CB8AC3E}">
        <p14:creationId xmlns:p14="http://schemas.microsoft.com/office/powerpoint/2010/main" val="3712553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Using</a:t>
            </a:r>
            <a:r>
              <a:rPr lang="en-US" baseline="0" dirty="0"/>
              <a:t> someone’s pronouns</a:t>
            </a:r>
            <a:r>
              <a:rPr lang="en-US" dirty="0"/>
              <a:t> is affirming,</a:t>
            </a:r>
            <a:r>
              <a:rPr lang="en-US" baseline="0" dirty="0"/>
              <a:t> respectful, welcoming, and accurate – they are important. </a:t>
            </a:r>
          </a:p>
          <a:p>
            <a:pPr marL="174708" indent="-174708">
              <a:buFont typeface="Arial" panose="020B0604020202020204" pitchFamily="34" charset="0"/>
              <a:buChar char="•"/>
            </a:pPr>
            <a:endParaRPr lang="en-US" baseline="0" dirty="0"/>
          </a:p>
          <a:p>
            <a:pPr marL="0" indent="0">
              <a:buFont typeface="Arial" panose="020B0604020202020204" pitchFamily="34" charset="0"/>
              <a:buNone/>
            </a:pPr>
            <a:r>
              <a:rPr lang="en-US" baseline="0" dirty="0"/>
              <a:t>Getting it wrong - Using the names and pronouns a person used before they came out can trigger gender dysphoria. Use gender neutral terms until pronouns are confirmed with the patient. </a:t>
            </a:r>
          </a:p>
          <a:p>
            <a:pPr marL="174708" indent="-174708">
              <a:buFont typeface="Arial" panose="020B0604020202020204" pitchFamily="34" charset="0"/>
              <a:buChar char="•"/>
            </a:pPr>
            <a:endParaRPr lang="en-US" baseline="0" dirty="0"/>
          </a:p>
          <a:p>
            <a:pPr marL="0" indent="0" defTabSz="931774">
              <a:buFont typeface="Arial" panose="020B0604020202020204" pitchFamily="34" charset="0"/>
              <a:buNone/>
              <a:defRPr/>
            </a:pPr>
            <a:r>
              <a:rPr lang="en-US" baseline="0" dirty="0"/>
              <a:t>Everyone makes mistakes. Wrongly assuming or stating a person’s gender is called misgendering. </a:t>
            </a:r>
            <a:r>
              <a:rPr lang="en-US" b="1" baseline="0" dirty="0"/>
              <a:t>A quick apology and correction is needed.</a:t>
            </a:r>
            <a:r>
              <a:rPr lang="en-US" b="1" dirty="0"/>
              <a:t> </a:t>
            </a:r>
            <a:r>
              <a:rPr lang="en-US" baseline="0" dirty="0"/>
              <a:t>Another term we use is “deadname,” which refers to the name a transperson was given before coming out.</a:t>
            </a:r>
            <a:r>
              <a:rPr lang="en-US" dirty="0"/>
              <a:t> </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ea typeface="Calibri" panose="020F0502020204030204"/>
              <a:cs typeface="Calibri" panose="020F0502020204030204"/>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When you get the name and pronouns right, it helps the patient to feel safe, included, and validated. </a:t>
            </a:r>
          </a:p>
        </p:txBody>
      </p:sp>
      <p:sp>
        <p:nvSpPr>
          <p:cNvPr id="4" name="Slide Number Placeholder 3"/>
          <p:cNvSpPr>
            <a:spLocks noGrp="1"/>
          </p:cNvSpPr>
          <p:nvPr>
            <p:ph type="sldNum" sz="quarter" idx="10"/>
          </p:nvPr>
        </p:nvSpPr>
        <p:spPr/>
        <p:txBody>
          <a:bodyPr/>
          <a:lstStyle/>
          <a:p>
            <a:fld id="{FE8CC3F6-301E-49C5-AC65-C8F40D7390BD}" type="slidenum">
              <a:rPr lang="en-US" smtClean="0"/>
              <a:t>6</a:t>
            </a:fld>
            <a:endParaRPr lang="en-US"/>
          </a:p>
        </p:txBody>
      </p:sp>
    </p:spTree>
    <p:extLst>
      <p:ext uri="{BB962C8B-B14F-4D97-AF65-F5344CB8AC3E}">
        <p14:creationId xmlns:p14="http://schemas.microsoft.com/office/powerpoint/2010/main" val="3771123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CC3F6-301E-49C5-AC65-C8F40D7390BD}" type="slidenum">
              <a:rPr lang="en-US" smtClean="0"/>
              <a:t>7</a:t>
            </a:fld>
            <a:endParaRPr lang="en-US"/>
          </a:p>
        </p:txBody>
      </p:sp>
    </p:spTree>
    <p:extLst>
      <p:ext uri="{BB962C8B-B14F-4D97-AF65-F5344CB8AC3E}">
        <p14:creationId xmlns:p14="http://schemas.microsoft.com/office/powerpoint/2010/main" val="1604037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Being curious about gender diversity and wanting to learn more is great, but a trans person may not feel comfortable answering your questions, particularly if it’s not directly related to their health care at that time. Remember to address the patient, not your curiosity. When assessing the patient preoperatively, it’s important for your questions to be focused on patient care and the information needed to facilitate a positive surgical outcome. Also important to keep in mind is that caring for a trans patient isn’t always a training or educational opportunity (Ross &amp; Bell, 2017).</a:t>
            </a:r>
          </a:p>
          <a:p>
            <a:pPr marL="174708" indent="-174708">
              <a:buFont typeface="Arial" panose="020B0604020202020204" pitchFamily="34" charset="0"/>
              <a:buChar char="•"/>
            </a:pPr>
            <a:endParaRPr lang="en-US" baseline="0" dirty="0"/>
          </a:p>
          <a:p>
            <a:pPr marL="0" indent="0">
              <a:buFont typeface="Arial" panose="020B0604020202020204" pitchFamily="34" charset="0"/>
              <a:buNone/>
            </a:pPr>
            <a:r>
              <a:rPr lang="en-US" baseline="0" dirty="0"/>
              <a:t>A chaperone should be present during physical examinations. The gender of the chaperone should be selected by the patient </a:t>
            </a:r>
            <a:r>
              <a:rPr lang="en-US" dirty="0"/>
              <a:t>(</a:t>
            </a:r>
            <a:r>
              <a:rPr lang="en-US" dirty="0" err="1"/>
              <a:t>Tollinche</a:t>
            </a:r>
            <a:r>
              <a:rPr lang="en-US" dirty="0"/>
              <a:t> et al., 2018).</a:t>
            </a:r>
            <a:endParaRPr lang="en-US" baseline="0" dirty="0"/>
          </a:p>
          <a:p>
            <a:endParaRPr lang="en-US" dirty="0"/>
          </a:p>
          <a:p>
            <a:pPr marL="0" indent="0">
              <a:buFont typeface="Arial" panose="020B0604020202020204" pitchFamily="34" charset="0"/>
              <a:buNone/>
            </a:pPr>
            <a:r>
              <a:rPr lang="en-US" dirty="0"/>
              <a:t>In</a:t>
            </a:r>
            <a:r>
              <a:rPr lang="en-US" baseline="0" dirty="0"/>
              <a:t> general, if </a:t>
            </a:r>
            <a:r>
              <a:rPr lang="en-US" dirty="0"/>
              <a:t>someone discloses that they are transgender,</a:t>
            </a:r>
            <a:r>
              <a:rPr lang="en-US" baseline="0" dirty="0"/>
              <a:t> receive permission from the person before disclosing this to anyone else. Please keep this in mind when other individuals are in the room with the patient. Do not assume the people accompanying the patient know. </a:t>
            </a:r>
          </a:p>
          <a:p>
            <a:endParaRPr lang="en-US" baseline="0" dirty="0"/>
          </a:p>
          <a:p>
            <a:pPr marL="0" indent="0">
              <a:buFont typeface="Arial" panose="020B0604020202020204" pitchFamily="34" charset="0"/>
              <a:buNone/>
            </a:pPr>
            <a:r>
              <a:rPr lang="en-US" baseline="0" dirty="0"/>
              <a:t>In the medical setting, the only people who need to know are the team members directly caring for the patient if this information is needed to provide appropriate care. </a:t>
            </a:r>
          </a:p>
          <a:p>
            <a:endParaRPr lang="en-US" baseline="0" dirty="0"/>
          </a:p>
          <a:p>
            <a:pPr marL="0" indent="0">
              <a:buFont typeface="Arial" panose="020B0604020202020204" pitchFamily="34" charset="0"/>
              <a:buNone/>
            </a:pPr>
            <a:r>
              <a:rPr lang="en-US" baseline="0" dirty="0"/>
              <a:t>During registration we should capture the patient’s name, gender identity, and pronouns. Any deviation in documentation should be confirmed for patient safety; however, the persons’ stated name and pronouns should be documented and used by the health care team. This maintains a safe and respectful environment for the trans patient (Ross &amp; Bell, 2017).</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Minimize traffic and rotation of staff through the operating room, particularly in cases where the genitalia or chest may be exposed.</a:t>
            </a:r>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8</a:t>
            </a:fld>
            <a:endParaRPr lang="en-US"/>
          </a:p>
        </p:txBody>
      </p:sp>
    </p:spTree>
    <p:extLst>
      <p:ext uri="{BB962C8B-B14F-4D97-AF65-F5344CB8AC3E}">
        <p14:creationId xmlns:p14="http://schemas.microsoft.com/office/powerpoint/2010/main" val="226688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Strategic communication and language use can improve patient interactions and decrease health disparities.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Before a person seeks medical care, the person will typically research providers. Trans patient care can be improved by providing trans-inclusive communication and ally statements on websites and in medical profiles. This may remove the initial anxiety of approaching a provider and is a welcoming first experience for those seeking care.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Trans individuals have reported being subjected to inappropriate physical examination due to curiosity. These sorts of experiences have led many to avoid physical examinations all together. They may avoid important health screenings such as prostate and testicular exams, mammograms, and pelvic exams.  We should provide the patient with a thorough explanation of the importance of procedures and details about what is going to happen throughout. Ask before touching and ask again for each new exam location. Adequately drape your patient for privacy.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Listen to your patient. The</a:t>
            </a:r>
            <a:r>
              <a:rPr lang="en-US" baseline="0" dirty="0"/>
              <a:t> best source of information on trans people is trans people.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Introducing yourself by your name and pronouns lets your patient know that they are safe to tell you their pronouns too.</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Don’t assume gender. If you don’t know, use gender neutral language until you do.</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Be inclusive. This can start almost immediately through inclusive websites and profiles and through initial intake forms. Options for gender can include transgender or a blank space to self-identify. It should also include pronouns. Everyone wants to feel included, feel like they matter, and feel validated.  We want the patient to feel safe with us in a world where it’s not always safe to exist.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Gender neutral bathrooms are also important. This communicates inclusion and safety. In our setting, trans patients should have a voice in their care the way all patients have a voice in their care. Include them in the conversations about their health and the care they are receiving. Make sure the patient understands information they’re given and how it relates to them as an individual.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 convey many messages with our body language. It’s important to present nonjudgmental, respectful, and comfortable facial expressions and posture. Even if you are uncomfortable, do your best to present a professional persona. Eye contact is important. This creates a positive environment for the patient and can encourage open dialogue. (Beatrice)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 way that trans people describe their bodies can differ (for example, breasts vs chest). Using other terms about their bodies can make them uncomfortable and even provoke dysphoria. Using the same language as the patient can help them to feel more comfortable and affirmed.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dirty="0"/>
              <a:t>Transgender individuals face significant impediments when changing forms of identification, and when they partially succeed, they encounter additional stumbling blocks when multiple forms of identification do not match. In addition, every form of identification, with the exception of a Social Security card, has a different state procedure to change name and gender. Transgender individuals cannot request a name change from Social Security unless they have obtained a court order, and a change in gender requires an additional form of identification such as a driver’s license, passport, birth certificate, or physician’s letter documenting the gender change.</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We are advocates. It’s what we do. Speak up against transphobia when you encounter it.</a:t>
            </a:r>
          </a:p>
          <a:p>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9</a:t>
            </a:fld>
            <a:endParaRPr lang="en-US"/>
          </a:p>
        </p:txBody>
      </p:sp>
    </p:spTree>
    <p:extLst>
      <p:ext uri="{BB962C8B-B14F-4D97-AF65-F5344CB8AC3E}">
        <p14:creationId xmlns:p14="http://schemas.microsoft.com/office/powerpoint/2010/main" val="2396991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E5A63E-CA91-1BD3-E8B2-2AC5C606ABAA}"/>
              </a:ext>
            </a:extLst>
          </p:cNvPr>
          <p:cNvSpPr/>
          <p:nvPr userDrawn="1"/>
        </p:nvSpPr>
        <p:spPr>
          <a:xfrm>
            <a:off x="123825" y="6153150"/>
            <a:ext cx="11972925" cy="638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69B5757-4388-0D24-4E65-6AF71826E4FD}"/>
              </a:ext>
            </a:extLst>
          </p:cNvPr>
          <p:cNvSpPr/>
          <p:nvPr userDrawn="1"/>
        </p:nvSpPr>
        <p:spPr>
          <a:xfrm>
            <a:off x="309929" y="821349"/>
            <a:ext cx="11572142" cy="964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DA8255-ACC5-7A88-9C29-841A6725CEA3}"/>
              </a:ext>
            </a:extLst>
          </p:cNvPr>
          <p:cNvSpPr>
            <a:spLocks noGrp="1"/>
          </p:cNvSpPr>
          <p:nvPr>
            <p:ph type="ctrTitle"/>
          </p:nvPr>
        </p:nvSpPr>
        <p:spPr>
          <a:xfrm>
            <a:off x="485775" y="846133"/>
            <a:ext cx="11201399" cy="857357"/>
          </a:xfrm>
        </p:spPr>
        <p:txBody>
          <a:bodyPr anchor="b">
            <a:normAutofit/>
          </a:bodyPr>
          <a:lstStyle>
            <a:lvl1pPr algn="ctr">
              <a:defRPr sz="48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Picture Placeholder 7">
            <a:extLst>
              <a:ext uri="{FF2B5EF4-FFF2-40B4-BE49-F238E27FC236}">
                <a16:creationId xmlns:a16="http://schemas.microsoft.com/office/drawing/2014/main" id="{5737351A-C5FE-23CF-F5C1-05B816CA6C5B}"/>
              </a:ext>
            </a:extLst>
          </p:cNvPr>
          <p:cNvSpPr>
            <a:spLocks noGrp="1"/>
          </p:cNvSpPr>
          <p:nvPr>
            <p:ph type="pic" sz="quarter" idx="10"/>
          </p:nvPr>
        </p:nvSpPr>
        <p:spPr>
          <a:xfrm>
            <a:off x="309929" y="1979720"/>
            <a:ext cx="11572142" cy="4544172"/>
          </a:xfrm>
        </p:spPr>
        <p:txBody>
          <a:bodyPr/>
          <a:lstStyle/>
          <a:p>
            <a:endParaRPr lang="en-US" dirty="0"/>
          </a:p>
        </p:txBody>
      </p:sp>
      <p:pic>
        <p:nvPicPr>
          <p:cNvPr id="11" name="Picture 10" descr="A picture containing font, graphics, graphic design, logo&#10;&#10;Description automatically generated">
            <a:extLst>
              <a:ext uri="{FF2B5EF4-FFF2-40B4-BE49-F238E27FC236}">
                <a16:creationId xmlns:a16="http://schemas.microsoft.com/office/drawing/2014/main" id="{EA1EE600-707E-3513-B356-15D56E8064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91" y="66199"/>
            <a:ext cx="3590926" cy="684680"/>
          </a:xfrm>
          <a:prstGeom prst="rect">
            <a:avLst/>
          </a:prstGeom>
        </p:spPr>
      </p:pic>
    </p:spTree>
    <p:extLst>
      <p:ext uri="{BB962C8B-B14F-4D97-AF65-F5344CB8AC3E}">
        <p14:creationId xmlns:p14="http://schemas.microsoft.com/office/powerpoint/2010/main" val="30965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28233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5A9B-8BA7-2A0D-D832-4D65FB7CD3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98FF4E-21E5-C2E6-BA4A-174256F7BD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3E1ACDA-DEC1-FC2A-2C8F-31D3DF445005}"/>
              </a:ext>
            </a:extLst>
          </p:cNvPr>
          <p:cNvSpPr/>
          <p:nvPr userDrawn="1"/>
        </p:nvSpPr>
        <p:spPr>
          <a:xfrm>
            <a:off x="3509963" y="6173787"/>
            <a:ext cx="8377237" cy="527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spc="300"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EBA6E977-6203-52F2-AA53-9B5F3F99C7D1}"/>
              </a:ext>
            </a:extLst>
          </p:cNvPr>
          <p:cNvSpPr>
            <a:spLocks noGrp="1"/>
          </p:cNvSpPr>
          <p:nvPr>
            <p:ph type="body" sz="quarter" idx="10" hasCustomPrompt="1"/>
          </p:nvPr>
        </p:nvSpPr>
        <p:spPr>
          <a:xfrm>
            <a:off x="3567113" y="6215063"/>
            <a:ext cx="8272462" cy="442912"/>
          </a:xfrm>
        </p:spPr>
        <p:txBody>
          <a:bodyPr/>
          <a:lstStyle>
            <a:lvl1pPr marL="0" indent="0">
              <a:buNone/>
              <a:defRPr b="1" spc="300">
                <a:solidFill>
                  <a:schemeClr val="bg2"/>
                </a:solidFill>
              </a:defRPr>
            </a:lvl1pPr>
          </a:lstStyle>
          <a:p>
            <a:pPr lvl="0"/>
            <a:r>
              <a:rPr lang="en-US" dirty="0"/>
              <a:t>Tool Kit Title Here</a:t>
            </a:r>
          </a:p>
        </p:txBody>
      </p:sp>
    </p:spTree>
    <p:extLst>
      <p:ext uri="{BB962C8B-B14F-4D97-AF65-F5344CB8AC3E}">
        <p14:creationId xmlns:p14="http://schemas.microsoft.com/office/powerpoint/2010/main" val="265228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7E47-5FF3-62DC-943C-C81AA3961457}"/>
              </a:ext>
            </a:extLst>
          </p:cNvPr>
          <p:cNvSpPr>
            <a:spLocks noGrp="1"/>
          </p:cNvSpPr>
          <p:nvPr>
            <p:ph type="title"/>
          </p:nvPr>
        </p:nvSpPr>
        <p:spPr>
          <a:xfrm>
            <a:off x="385763" y="423864"/>
            <a:ext cx="11463337" cy="35480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77F4D183-EB4E-E2AC-819A-CC32F3E7BD76}"/>
              </a:ext>
            </a:extLst>
          </p:cNvPr>
          <p:cNvSpPr>
            <a:spLocks noGrp="1"/>
          </p:cNvSpPr>
          <p:nvPr>
            <p:ph type="body" idx="1"/>
          </p:nvPr>
        </p:nvSpPr>
        <p:spPr>
          <a:xfrm>
            <a:off x="385763" y="3998907"/>
            <a:ext cx="11463337" cy="181610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0E9E4A5-3758-293D-BACA-2B070A387501}"/>
              </a:ext>
            </a:extLst>
          </p:cNvPr>
          <p:cNvSpPr/>
          <p:nvPr userDrawn="1"/>
        </p:nvSpPr>
        <p:spPr>
          <a:xfrm>
            <a:off x="3509963" y="6173787"/>
            <a:ext cx="8377237" cy="527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spc="300" dirty="0">
              <a:latin typeface="Arial" panose="020B0604020202020204" pitchFamily="34" charset="0"/>
              <a:cs typeface="Arial" panose="020B0604020202020204" pitchFamily="34" charset="0"/>
            </a:endParaRPr>
          </a:p>
        </p:txBody>
      </p:sp>
      <p:sp>
        <p:nvSpPr>
          <p:cNvPr id="8" name="Text Placeholder 8">
            <a:extLst>
              <a:ext uri="{FF2B5EF4-FFF2-40B4-BE49-F238E27FC236}">
                <a16:creationId xmlns:a16="http://schemas.microsoft.com/office/drawing/2014/main" id="{E33A9E0B-7B3E-9DB1-08FB-5597438C8F6C}"/>
              </a:ext>
            </a:extLst>
          </p:cNvPr>
          <p:cNvSpPr>
            <a:spLocks noGrp="1"/>
          </p:cNvSpPr>
          <p:nvPr>
            <p:ph type="body" sz="quarter" idx="10" hasCustomPrompt="1"/>
          </p:nvPr>
        </p:nvSpPr>
        <p:spPr>
          <a:xfrm>
            <a:off x="3567113" y="6215063"/>
            <a:ext cx="8272462" cy="442912"/>
          </a:xfrm>
        </p:spPr>
        <p:txBody>
          <a:bodyPr/>
          <a:lstStyle>
            <a:lvl1pPr marL="0" indent="0">
              <a:buNone/>
              <a:defRPr b="1" spc="300">
                <a:solidFill>
                  <a:schemeClr val="bg2"/>
                </a:solidFill>
              </a:defRPr>
            </a:lvl1pPr>
          </a:lstStyle>
          <a:p>
            <a:pPr lvl="0"/>
            <a:r>
              <a:rPr lang="en-US" dirty="0"/>
              <a:t>Tool Kit Title Here</a:t>
            </a:r>
          </a:p>
        </p:txBody>
      </p:sp>
    </p:spTree>
    <p:extLst>
      <p:ext uri="{BB962C8B-B14F-4D97-AF65-F5344CB8AC3E}">
        <p14:creationId xmlns:p14="http://schemas.microsoft.com/office/powerpoint/2010/main" val="306301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5671-24FB-1A55-25B2-BF3E0920D1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89D082-0CEE-E503-2D13-B7D8E0D55E11}"/>
              </a:ext>
            </a:extLst>
          </p:cNvPr>
          <p:cNvSpPr>
            <a:spLocks noGrp="1"/>
          </p:cNvSpPr>
          <p:nvPr>
            <p:ph sz="half" idx="1"/>
          </p:nvPr>
        </p:nvSpPr>
        <p:spPr>
          <a:xfrm>
            <a:off x="309563" y="1825625"/>
            <a:ext cx="5710237" cy="418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0F28EA-B9FE-1227-77ED-C0B626AB3BAE}"/>
              </a:ext>
            </a:extLst>
          </p:cNvPr>
          <p:cNvSpPr>
            <a:spLocks noGrp="1"/>
          </p:cNvSpPr>
          <p:nvPr>
            <p:ph sz="half" idx="2"/>
          </p:nvPr>
        </p:nvSpPr>
        <p:spPr>
          <a:xfrm>
            <a:off x="6172199" y="1825625"/>
            <a:ext cx="5710237" cy="418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C48AAF2E-2B71-96DF-8531-BA0F85EF1557}"/>
              </a:ext>
            </a:extLst>
          </p:cNvPr>
          <p:cNvSpPr/>
          <p:nvPr userDrawn="1"/>
        </p:nvSpPr>
        <p:spPr>
          <a:xfrm>
            <a:off x="3509963" y="6173787"/>
            <a:ext cx="8377237" cy="527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spc="300"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BA9748A-4DCD-F0E5-1666-0570019EE724}"/>
              </a:ext>
            </a:extLst>
          </p:cNvPr>
          <p:cNvSpPr>
            <a:spLocks noGrp="1"/>
          </p:cNvSpPr>
          <p:nvPr>
            <p:ph type="body" sz="quarter" idx="10" hasCustomPrompt="1"/>
          </p:nvPr>
        </p:nvSpPr>
        <p:spPr>
          <a:xfrm>
            <a:off x="3567113" y="6215063"/>
            <a:ext cx="8272462" cy="442912"/>
          </a:xfrm>
        </p:spPr>
        <p:txBody>
          <a:bodyPr/>
          <a:lstStyle>
            <a:lvl1pPr marL="0" indent="0">
              <a:buNone/>
              <a:defRPr b="1" spc="300">
                <a:solidFill>
                  <a:schemeClr val="bg2"/>
                </a:solidFill>
              </a:defRPr>
            </a:lvl1pPr>
          </a:lstStyle>
          <a:p>
            <a:pPr lvl="0"/>
            <a:r>
              <a:rPr lang="en-US" dirty="0"/>
              <a:t>Tool Kit Title Here</a:t>
            </a:r>
          </a:p>
        </p:txBody>
      </p:sp>
    </p:spTree>
    <p:extLst>
      <p:ext uri="{BB962C8B-B14F-4D97-AF65-F5344CB8AC3E}">
        <p14:creationId xmlns:p14="http://schemas.microsoft.com/office/powerpoint/2010/main" val="3278105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D2DA-55E4-D1B9-137F-7A8B0C990A00}"/>
              </a:ext>
            </a:extLst>
          </p:cNvPr>
          <p:cNvSpPr>
            <a:spLocks noGrp="1"/>
          </p:cNvSpPr>
          <p:nvPr>
            <p:ph type="title"/>
          </p:nvPr>
        </p:nvSpPr>
        <p:spPr>
          <a:xfrm>
            <a:off x="338137" y="365125"/>
            <a:ext cx="115157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08FD9-9E25-19AC-7449-15C71073B31B}"/>
              </a:ext>
            </a:extLst>
          </p:cNvPr>
          <p:cNvSpPr>
            <a:spLocks noGrp="1"/>
          </p:cNvSpPr>
          <p:nvPr>
            <p:ph type="body" idx="1"/>
          </p:nvPr>
        </p:nvSpPr>
        <p:spPr>
          <a:xfrm>
            <a:off x="338138" y="1681163"/>
            <a:ext cx="56594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9E4D7E-B777-8C94-64D8-D2806AB3F657}"/>
              </a:ext>
            </a:extLst>
          </p:cNvPr>
          <p:cNvSpPr>
            <a:spLocks noGrp="1"/>
          </p:cNvSpPr>
          <p:nvPr>
            <p:ph sz="half" idx="2"/>
          </p:nvPr>
        </p:nvSpPr>
        <p:spPr>
          <a:xfrm>
            <a:off x="338138" y="2505075"/>
            <a:ext cx="5659438"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282C8D-4A42-494C-7483-31F0F8167C47}"/>
              </a:ext>
            </a:extLst>
          </p:cNvPr>
          <p:cNvSpPr>
            <a:spLocks noGrp="1"/>
          </p:cNvSpPr>
          <p:nvPr>
            <p:ph type="body" sz="quarter" idx="3"/>
          </p:nvPr>
        </p:nvSpPr>
        <p:spPr>
          <a:xfrm>
            <a:off x="6172200" y="1681163"/>
            <a:ext cx="56816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23FF79-7E7F-5181-D5F5-85134A976D4E}"/>
              </a:ext>
            </a:extLst>
          </p:cNvPr>
          <p:cNvSpPr>
            <a:spLocks noGrp="1"/>
          </p:cNvSpPr>
          <p:nvPr>
            <p:ph sz="quarter" idx="4"/>
          </p:nvPr>
        </p:nvSpPr>
        <p:spPr>
          <a:xfrm>
            <a:off x="6172200" y="2505075"/>
            <a:ext cx="5681662"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5EA2EDC2-D1DB-77D9-139F-00875BC0D5D1}"/>
              </a:ext>
            </a:extLst>
          </p:cNvPr>
          <p:cNvSpPr/>
          <p:nvPr userDrawn="1"/>
        </p:nvSpPr>
        <p:spPr>
          <a:xfrm>
            <a:off x="3509963" y="6173787"/>
            <a:ext cx="8377237" cy="527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spc="300" dirty="0">
              <a:latin typeface="Arial" panose="020B0604020202020204" pitchFamily="34" charset="0"/>
              <a:cs typeface="Arial" panose="020B0604020202020204" pitchFamily="34" charset="0"/>
            </a:endParaRPr>
          </a:p>
        </p:txBody>
      </p:sp>
      <p:sp>
        <p:nvSpPr>
          <p:cNvPr id="11" name="Text Placeholder 8">
            <a:extLst>
              <a:ext uri="{FF2B5EF4-FFF2-40B4-BE49-F238E27FC236}">
                <a16:creationId xmlns:a16="http://schemas.microsoft.com/office/drawing/2014/main" id="{08FAC6C7-0101-7614-D3FA-5C9EE0ABEA13}"/>
              </a:ext>
            </a:extLst>
          </p:cNvPr>
          <p:cNvSpPr>
            <a:spLocks noGrp="1"/>
          </p:cNvSpPr>
          <p:nvPr>
            <p:ph type="body" sz="quarter" idx="10" hasCustomPrompt="1"/>
          </p:nvPr>
        </p:nvSpPr>
        <p:spPr>
          <a:xfrm>
            <a:off x="3567113" y="6215063"/>
            <a:ext cx="8272462" cy="442912"/>
          </a:xfrm>
        </p:spPr>
        <p:txBody>
          <a:bodyPr/>
          <a:lstStyle>
            <a:lvl1pPr marL="0" indent="0">
              <a:buNone/>
              <a:defRPr b="1" spc="300">
                <a:solidFill>
                  <a:schemeClr val="bg2"/>
                </a:solidFill>
              </a:defRPr>
            </a:lvl1pPr>
          </a:lstStyle>
          <a:p>
            <a:pPr lvl="0"/>
            <a:r>
              <a:rPr lang="en-US" dirty="0"/>
              <a:t>Tool Kit Title Here</a:t>
            </a:r>
          </a:p>
        </p:txBody>
      </p:sp>
    </p:spTree>
    <p:extLst>
      <p:ext uri="{BB962C8B-B14F-4D97-AF65-F5344CB8AC3E}">
        <p14:creationId xmlns:p14="http://schemas.microsoft.com/office/powerpoint/2010/main" val="92740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F8BE-D63B-EFB4-F5D1-E2ABC5288AF4}"/>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5E2888FC-0C51-684F-68DE-7163150DD448}"/>
              </a:ext>
            </a:extLst>
          </p:cNvPr>
          <p:cNvSpPr/>
          <p:nvPr userDrawn="1"/>
        </p:nvSpPr>
        <p:spPr>
          <a:xfrm>
            <a:off x="3509963" y="6173787"/>
            <a:ext cx="8377237" cy="527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spc="300" dirty="0">
              <a:latin typeface="Arial" panose="020B0604020202020204" pitchFamily="34" charset="0"/>
              <a:cs typeface="Arial" panose="020B0604020202020204" pitchFamily="34" charset="0"/>
            </a:endParaRPr>
          </a:p>
        </p:txBody>
      </p:sp>
      <p:sp>
        <p:nvSpPr>
          <p:cNvPr id="7" name="Text Placeholder 8">
            <a:extLst>
              <a:ext uri="{FF2B5EF4-FFF2-40B4-BE49-F238E27FC236}">
                <a16:creationId xmlns:a16="http://schemas.microsoft.com/office/drawing/2014/main" id="{836549AA-5780-99CA-EB7F-E9070F644F23}"/>
              </a:ext>
            </a:extLst>
          </p:cNvPr>
          <p:cNvSpPr>
            <a:spLocks noGrp="1"/>
          </p:cNvSpPr>
          <p:nvPr>
            <p:ph type="body" sz="quarter" idx="10" hasCustomPrompt="1"/>
          </p:nvPr>
        </p:nvSpPr>
        <p:spPr>
          <a:xfrm>
            <a:off x="3567113" y="6215063"/>
            <a:ext cx="8272462" cy="442912"/>
          </a:xfrm>
        </p:spPr>
        <p:txBody>
          <a:bodyPr/>
          <a:lstStyle>
            <a:lvl1pPr marL="0" indent="0">
              <a:buNone/>
              <a:defRPr b="1" spc="300">
                <a:solidFill>
                  <a:schemeClr val="bg2"/>
                </a:solidFill>
              </a:defRPr>
            </a:lvl1pPr>
          </a:lstStyle>
          <a:p>
            <a:pPr lvl="0"/>
            <a:r>
              <a:rPr lang="en-US" dirty="0"/>
              <a:t>Tool Kit Title Here</a:t>
            </a:r>
          </a:p>
        </p:txBody>
      </p:sp>
    </p:spTree>
    <p:extLst>
      <p:ext uri="{BB962C8B-B14F-4D97-AF65-F5344CB8AC3E}">
        <p14:creationId xmlns:p14="http://schemas.microsoft.com/office/powerpoint/2010/main" val="40034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D4D48C-1520-292B-1D5D-6DE182FD756A}"/>
              </a:ext>
            </a:extLst>
          </p:cNvPr>
          <p:cNvSpPr/>
          <p:nvPr userDrawn="1"/>
        </p:nvSpPr>
        <p:spPr>
          <a:xfrm>
            <a:off x="3509963" y="6173787"/>
            <a:ext cx="8377237" cy="527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spc="300" dirty="0">
              <a:latin typeface="Arial" panose="020B0604020202020204" pitchFamily="34" charset="0"/>
              <a:cs typeface="Arial" panose="020B0604020202020204" pitchFamily="34" charset="0"/>
            </a:endParaRPr>
          </a:p>
        </p:txBody>
      </p:sp>
      <p:sp>
        <p:nvSpPr>
          <p:cNvPr id="6" name="Text Placeholder 8">
            <a:extLst>
              <a:ext uri="{FF2B5EF4-FFF2-40B4-BE49-F238E27FC236}">
                <a16:creationId xmlns:a16="http://schemas.microsoft.com/office/drawing/2014/main" id="{104A5707-F37D-10AE-7E14-BDADF74543A1}"/>
              </a:ext>
            </a:extLst>
          </p:cNvPr>
          <p:cNvSpPr>
            <a:spLocks noGrp="1"/>
          </p:cNvSpPr>
          <p:nvPr>
            <p:ph type="body" sz="quarter" idx="10" hasCustomPrompt="1"/>
          </p:nvPr>
        </p:nvSpPr>
        <p:spPr>
          <a:xfrm>
            <a:off x="3567113" y="6215063"/>
            <a:ext cx="8272462" cy="442912"/>
          </a:xfrm>
        </p:spPr>
        <p:txBody>
          <a:bodyPr/>
          <a:lstStyle>
            <a:lvl1pPr marL="0" indent="0">
              <a:buNone/>
              <a:defRPr b="1" spc="300">
                <a:solidFill>
                  <a:schemeClr val="bg2"/>
                </a:solidFill>
              </a:defRPr>
            </a:lvl1pPr>
          </a:lstStyle>
          <a:p>
            <a:pPr lvl="0"/>
            <a:r>
              <a:rPr lang="en-US" dirty="0"/>
              <a:t>Tool Kit Title Here</a:t>
            </a:r>
          </a:p>
        </p:txBody>
      </p:sp>
    </p:spTree>
    <p:extLst>
      <p:ext uri="{BB962C8B-B14F-4D97-AF65-F5344CB8AC3E}">
        <p14:creationId xmlns:p14="http://schemas.microsoft.com/office/powerpoint/2010/main" val="73234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FB041E-59D5-7AA1-CD03-F23782381911}"/>
              </a:ext>
            </a:extLst>
          </p:cNvPr>
          <p:cNvSpPr/>
          <p:nvPr userDrawn="1"/>
        </p:nvSpPr>
        <p:spPr>
          <a:xfrm>
            <a:off x="90488" y="6129338"/>
            <a:ext cx="3405187" cy="5667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31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7465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D32B9C-BF68-9E55-16AB-C8CBA3F0E288}"/>
              </a:ext>
            </a:extLst>
          </p:cNvPr>
          <p:cNvSpPr>
            <a:spLocks noGrp="1"/>
          </p:cNvSpPr>
          <p:nvPr>
            <p:ph type="title"/>
          </p:nvPr>
        </p:nvSpPr>
        <p:spPr>
          <a:xfrm>
            <a:off x="309563" y="365125"/>
            <a:ext cx="1157763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A1B3145-B6F4-EBBC-75BD-ED1106D7D43D}"/>
              </a:ext>
            </a:extLst>
          </p:cNvPr>
          <p:cNvSpPr>
            <a:spLocks noGrp="1"/>
          </p:cNvSpPr>
          <p:nvPr>
            <p:ph type="body" idx="1"/>
          </p:nvPr>
        </p:nvSpPr>
        <p:spPr>
          <a:xfrm>
            <a:off x="309563" y="1825625"/>
            <a:ext cx="11577637" cy="42132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picture containing font, graphics, graphic design, logo&#10;&#10;Description automatically generated">
            <a:extLst>
              <a:ext uri="{FF2B5EF4-FFF2-40B4-BE49-F238E27FC236}">
                <a16:creationId xmlns:a16="http://schemas.microsoft.com/office/drawing/2014/main" id="{5986908B-06EA-D5C4-B69A-3F9AA5AA1E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42887" y="6119658"/>
            <a:ext cx="3148013" cy="600230"/>
          </a:xfrm>
          <a:prstGeom prst="rect">
            <a:avLst/>
          </a:prstGeom>
        </p:spPr>
      </p:pic>
    </p:spTree>
    <p:extLst>
      <p:ext uri="{BB962C8B-B14F-4D97-AF65-F5344CB8AC3E}">
        <p14:creationId xmlns:p14="http://schemas.microsoft.com/office/powerpoint/2010/main" val="1028088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txStyles>
    <p:titleStyle>
      <a:lvl1pPr algn="l" defTabSz="914400" rtl="0" eaLnBrk="1" latinLnBrk="0" hangingPunct="1">
        <a:lnSpc>
          <a:spcPct val="90000"/>
        </a:lnSpc>
        <a:spcBef>
          <a:spcPct val="0"/>
        </a:spcBef>
        <a:buNone/>
        <a:defRPr sz="4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oi.org/10.1007/s40800-018-0075-2" TargetMode="External"/><Relationship Id="rId3" Type="http://schemas.openxmlformats.org/officeDocument/2006/relationships/hyperlink" Target="https://doi.org/10.1007/s11682-019-00121-8" TargetMode="External"/><Relationship Id="rId7" Type="http://schemas.openxmlformats.org/officeDocument/2006/relationships/hyperlink" Target="https://doi.org/10.21037/tau.2019.06.12"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doi.org/10.1177/2054358120985379" TargetMode="External"/><Relationship Id="rId11" Type="http://schemas.openxmlformats.org/officeDocument/2006/relationships/hyperlink" Target="https://doi.org/10.1210/jendso/bvab048.1617" TargetMode="External"/><Relationship Id="rId5" Type="http://schemas.openxmlformats.org/officeDocument/2006/relationships/hyperlink" Target="https://helloclue.com/articles/cycle-a-z/chest-binding-tips-and-tricks-for-trans-men-nonbinary-and-genderfluid" TargetMode="External"/><Relationship Id="rId10" Type="http://schemas.openxmlformats.org/officeDocument/2006/relationships/hyperlink" Target="https://doi.org/10.1097/01.M99.0000688744.84067.78" TargetMode="External"/><Relationship Id="rId4" Type="http://schemas.openxmlformats.org/officeDocument/2006/relationships/hyperlink" Target="https://doi.org/10.1093/jalm/jfaa192" TargetMode="External"/><Relationship Id="rId9" Type="http://schemas.openxmlformats.org/officeDocument/2006/relationships/hyperlink" Target="https://www.mayoclinic.org/tests-procedures/feminizing-hormone-therapy/about/pac-20385096"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doi.org/10.1002/aorn.13808" TargetMode="External"/><Relationship Id="rId3" Type="http://schemas.openxmlformats.org/officeDocument/2006/relationships/hyperlink" Target="https://doi.org/10.3390/ijerph19031229" TargetMode="External"/><Relationship Id="rId7" Type="http://schemas.openxmlformats.org/officeDocument/2006/relationships/hyperlink" Target="https://www.mayoclinic.org/tests-procedures/masculinizing-hormone-therapy/about/pac-20385099" TargetMode="External"/><Relationship Id="rId12" Type="http://schemas.openxmlformats.org/officeDocument/2006/relationships/hyperlink" Target="https://pflag.org/glossary"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transequality.org/know-your-rights/health-care" TargetMode="External"/><Relationship Id="rId11" Type="http://schemas.openxmlformats.org/officeDocument/2006/relationships/hyperlink" Target="https://doi.org/10.21037/tau.2019.06.03" TargetMode="External"/><Relationship Id="rId5" Type="http://schemas.openxmlformats.org/officeDocument/2006/relationships/hyperlink" Target="https://doi.org/10.1089/trgh.2020.0017" TargetMode="External"/><Relationship Id="rId10" Type="http://schemas.openxmlformats.org/officeDocument/2006/relationships/hyperlink" Target="https://www.denver7.com/news/national/tampa-woman-dies-days-after-getting-illegal-silicone-injections" TargetMode="External"/><Relationship Id="rId4" Type="http://schemas.openxmlformats.org/officeDocument/2006/relationships/hyperlink" Target="https://doi.org/10.1016/j.aorn.2016.10.015" TargetMode="External"/><Relationship Id="rId9" Type="http://schemas.openxmlformats.org/officeDocument/2006/relationships/hyperlink" Target="https://www.npr.org/sections/codeswitch/2019/09/01/755629721/for-trans-women-silicone-pumping-can-be-a-blessing-and-a-curs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trans101.org.au/" TargetMode="External"/><Relationship Id="rId3" Type="http://schemas.openxmlformats.org/officeDocument/2006/relationships/hyperlink" Target="https://uihc.org/health-topics/quick-tips-medical-providers-transgender-patients" TargetMode="External"/><Relationship Id="rId7" Type="http://schemas.openxmlformats.org/officeDocument/2006/relationships/hyperlink" Target="https://doi.org/10.1213/ANE.0000000000003371"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www.wpath.org/media/cms/Documents/SOC%20v7/SOC%20V7_English.pdf" TargetMode="External"/><Relationship Id="rId11" Type="http://schemas.openxmlformats.org/officeDocument/2006/relationships/hyperlink" Target="https://www.youtube.com/watch?v=J3O9qUKTIzw" TargetMode="External"/><Relationship Id="rId5" Type="http://schemas.openxmlformats.org/officeDocument/2006/relationships/hyperlink" Target="https://doi.org/10.1016/j.aorn.2015.12.003" TargetMode="External"/><Relationship Id="rId10" Type="http://schemas.openxmlformats.org/officeDocument/2006/relationships/hyperlink" Target="https://doi.org/10.1093/asj/sjac091" TargetMode="External"/><Relationship Id="rId4" Type="http://schemas.openxmlformats.org/officeDocument/2006/relationships/hyperlink" Target="https://doi.org/10.1080/10410236.2016.1172286" TargetMode="External"/><Relationship Id="rId9" Type="http://schemas.openxmlformats.org/officeDocument/2006/relationships/hyperlink" Target="https://doi.org/10.12927/hcpol.2018.2555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89/trgh.2020.0017"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doi.org/10.1213/ANE.0000000000003371" TargetMode="External"/><Relationship Id="rId5" Type="http://schemas.openxmlformats.org/officeDocument/2006/relationships/hyperlink" Target="https://doi.org/10.1080/10410236.2016.1172286" TargetMode="External"/><Relationship Id="rId4" Type="http://schemas.openxmlformats.org/officeDocument/2006/relationships/hyperlink" Target="https://doi.org/10.1002/aorn.1380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777CE-D25A-B762-D7DC-CF2639CDB5EE}"/>
              </a:ext>
            </a:extLst>
          </p:cNvPr>
          <p:cNvSpPr>
            <a:spLocks noGrp="1"/>
          </p:cNvSpPr>
          <p:nvPr>
            <p:ph type="ctrTitle"/>
          </p:nvPr>
        </p:nvSpPr>
        <p:spPr>
          <a:xfrm>
            <a:off x="485775" y="846133"/>
            <a:ext cx="11201399" cy="754067"/>
          </a:xfrm>
        </p:spPr>
        <p:txBody>
          <a:bodyPr>
            <a:normAutofit/>
          </a:bodyPr>
          <a:lstStyle/>
          <a:p>
            <a:r>
              <a:rPr lang="en-US" sz="3200" dirty="0"/>
              <a:t>Perioperative Care of the Adult Transgender Patient</a:t>
            </a:r>
          </a:p>
        </p:txBody>
      </p:sp>
      <p:sp>
        <p:nvSpPr>
          <p:cNvPr id="3" name="Subtitle 2">
            <a:extLst>
              <a:ext uri="{FF2B5EF4-FFF2-40B4-BE49-F238E27FC236}">
                <a16:creationId xmlns:a16="http://schemas.microsoft.com/office/drawing/2014/main" id="{3973CB0F-E0C8-219A-83AD-BC4FA809A1D0}"/>
              </a:ext>
            </a:extLst>
          </p:cNvPr>
          <p:cNvSpPr>
            <a:spLocks noGrp="1"/>
          </p:cNvSpPr>
          <p:nvPr>
            <p:ph type="subTitle" idx="4294967295"/>
          </p:nvPr>
        </p:nvSpPr>
        <p:spPr>
          <a:xfrm>
            <a:off x="1524000" y="3602038"/>
            <a:ext cx="9144000" cy="1655762"/>
          </a:xfrm>
        </p:spPr>
        <p:txBody>
          <a:bodyPr/>
          <a:lstStyle/>
          <a:p>
            <a:pPr marL="0" indent="0" algn="ctr">
              <a:buNone/>
            </a:pPr>
            <a:r>
              <a:rPr lang="en-US" sz="2800" b="1" dirty="0"/>
              <a:t>Part I – Overview and Communication</a:t>
            </a:r>
          </a:p>
        </p:txBody>
      </p:sp>
    </p:spTree>
    <p:extLst>
      <p:ext uri="{BB962C8B-B14F-4D97-AF65-F5344CB8AC3E}">
        <p14:creationId xmlns:p14="http://schemas.microsoft.com/office/powerpoint/2010/main" val="176219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551" y="0"/>
            <a:ext cx="10972799" cy="1325563"/>
          </a:xfrm>
        </p:spPr>
        <p:txBody>
          <a:bodyPr>
            <a:normAutofit/>
          </a:bodyPr>
          <a:lstStyle/>
          <a:p>
            <a:r>
              <a:rPr lang="en-US" sz="3200" dirty="0">
                <a:effectLst/>
                <a:latin typeface="Aptos" panose="020B0004020202020204" pitchFamily="34" charset="0"/>
                <a:ea typeface="Aptos" panose="020B0004020202020204" pitchFamily="34" charset="0"/>
                <a:cs typeface="Times New Roman" panose="02020603050405020304" pitchFamily="18" charset="0"/>
              </a:rPr>
              <a:t>List of References and Resources for this Tool Kit</a:t>
            </a:r>
            <a:endParaRPr lang="en-US" sz="6600" dirty="0"/>
          </a:p>
        </p:txBody>
      </p:sp>
      <p:sp>
        <p:nvSpPr>
          <p:cNvPr id="3" name="Content Placeholder 2"/>
          <p:cNvSpPr>
            <a:spLocks noGrp="1"/>
          </p:cNvSpPr>
          <p:nvPr>
            <p:ph idx="1"/>
          </p:nvPr>
        </p:nvSpPr>
        <p:spPr>
          <a:xfrm>
            <a:off x="576650" y="1016000"/>
            <a:ext cx="10972799" cy="5080000"/>
          </a:xfrm>
        </p:spPr>
        <p:txBody>
          <a:bodyPr>
            <a:noAutofit/>
          </a:bodyPr>
          <a:lstStyle/>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err="1">
                <a:effectLst/>
                <a:latin typeface="Calibri" panose="020F0502020204030204" pitchFamily="34" charset="0"/>
                <a:ea typeface="Calibri" panose="020F0502020204030204" pitchFamily="34" charset="0"/>
                <a:cs typeface="Calibri" panose="020F0502020204030204" pitchFamily="34" charset="0"/>
              </a:rPr>
              <a:t>Altinay</a:t>
            </a:r>
            <a:r>
              <a:rPr lang="en-US" sz="1400" kern="100" dirty="0">
                <a:effectLst/>
                <a:latin typeface="Calibri" panose="020F0502020204030204" pitchFamily="34" charset="0"/>
                <a:ea typeface="Calibri" panose="020F0502020204030204" pitchFamily="34" charset="0"/>
                <a:cs typeface="Calibri" panose="020F0502020204030204" pitchFamily="34" charset="0"/>
              </a:rPr>
              <a:t> M, Anand A. Neuroimaging gender dysphoria: a novel psychobiological model.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Brain Imaging </a:t>
            </a:r>
            <a:r>
              <a:rPr lang="en-US" sz="1400" i="1" kern="100" dirty="0" err="1">
                <a:effectLst/>
                <a:latin typeface="Calibri" panose="020F0502020204030204" pitchFamily="34" charset="0"/>
                <a:ea typeface="Calibri" panose="020F0502020204030204" pitchFamily="34" charset="0"/>
                <a:cs typeface="Calibri" panose="020F0502020204030204" pitchFamily="34" charset="0"/>
              </a:rPr>
              <a:t>Behav</a:t>
            </a:r>
            <a:r>
              <a:rPr lang="en-US" sz="1400" kern="100" dirty="0">
                <a:effectLst/>
                <a:latin typeface="Calibri" panose="020F0502020204030204" pitchFamily="34" charset="0"/>
                <a:ea typeface="Calibri" panose="020F0502020204030204" pitchFamily="34" charset="0"/>
                <a:cs typeface="Calibri" panose="020F0502020204030204" pitchFamily="34" charset="0"/>
              </a:rPr>
              <a:t>. 2020;14(4):1281-1297.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https://doi.org/10.1007/s11682-019-00121-8</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Allen AN, Jiao R, Day P, Pagels P,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Gimpel</a:t>
            </a:r>
            <a:r>
              <a:rPr lang="en-US" sz="1400" kern="100" dirty="0">
                <a:effectLst/>
                <a:latin typeface="Calibri" panose="020F0502020204030204" pitchFamily="34" charset="0"/>
                <a:ea typeface="Calibri" panose="020F0502020204030204" pitchFamily="34" charset="0"/>
                <a:cs typeface="Calibri" panose="020F0502020204030204" pitchFamily="34" charset="0"/>
              </a:rPr>
              <a:t> N,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SoRelle</a:t>
            </a:r>
            <a:r>
              <a:rPr lang="en-US" sz="1400" kern="100" dirty="0">
                <a:effectLst/>
                <a:latin typeface="Calibri" panose="020F0502020204030204" pitchFamily="34" charset="0"/>
                <a:ea typeface="Calibri" panose="020F0502020204030204" pitchFamily="34" charset="0"/>
                <a:cs typeface="Calibri" panose="020F0502020204030204" pitchFamily="34" charset="0"/>
              </a:rPr>
              <a:t> JA. Dynamic impact of hormone therapy on laboratory values in transgender patients over time.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J Appl Lab Med</a:t>
            </a:r>
            <a:r>
              <a:rPr lang="en-US" sz="1400" kern="100" dirty="0">
                <a:effectLst/>
                <a:latin typeface="Calibri" panose="020F0502020204030204" pitchFamily="34" charset="0"/>
                <a:ea typeface="Calibri" panose="020F0502020204030204" pitchFamily="34" charset="0"/>
                <a:cs typeface="Calibri" panose="020F0502020204030204" pitchFamily="34" charset="0"/>
              </a:rPr>
              <a:t>. 2021;6(1):27-40.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https://doi.org/10.1093/jalm/jfaa192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Bell J,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Teffer</a:t>
            </a:r>
            <a:r>
              <a:rPr lang="en-US" sz="1400" kern="100" dirty="0">
                <a:effectLst/>
                <a:latin typeface="Calibri" panose="020F0502020204030204" pitchFamily="34" charset="0"/>
                <a:ea typeface="Calibri" panose="020F0502020204030204" pitchFamily="34" charset="0"/>
                <a:cs typeface="Calibri" panose="020F0502020204030204" pitchFamily="34" charset="0"/>
              </a:rPr>
              <a:t> N. Chest binding: tips and tricks for trans men, nonbinary, and genderfluid people. Clue. March 5, 2019. Accessed May 8, 2024.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https://helloclue.com/articles/cycle-a-z/chest-binding-tips-and-tricks-for-trans-men-nonbinary-and-genderfluid</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err="1">
                <a:effectLst/>
                <a:latin typeface="Calibri" panose="020F0502020204030204" pitchFamily="34" charset="0"/>
                <a:ea typeface="Calibri" panose="020F0502020204030204" pitchFamily="34" charset="0"/>
                <a:cs typeface="Calibri" panose="020F0502020204030204" pitchFamily="34" charset="0"/>
              </a:rPr>
              <a:t>Collister</a:t>
            </a:r>
            <a:r>
              <a:rPr lang="en-US" sz="1400" kern="100" dirty="0">
                <a:effectLst/>
                <a:latin typeface="Calibri" panose="020F0502020204030204" pitchFamily="34" charset="0"/>
                <a:ea typeface="Calibri" panose="020F0502020204030204" pitchFamily="34" charset="0"/>
                <a:cs typeface="Calibri" panose="020F0502020204030204" pitchFamily="34" charset="0"/>
              </a:rPr>
              <a:t> D, Saad N, Christie E, Ahmed S. Providing care for transgender persons with kidney disease: a narrative review.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Can J Kidney Health Dis. </a:t>
            </a:r>
            <a:r>
              <a:rPr lang="en-US" sz="1400" kern="100" dirty="0">
                <a:effectLst/>
                <a:latin typeface="Calibri" panose="020F0502020204030204" pitchFamily="34" charset="0"/>
                <a:ea typeface="Calibri" panose="020F0502020204030204" pitchFamily="34" charset="0"/>
                <a:cs typeface="Calibri" panose="020F0502020204030204" pitchFamily="34" charset="0"/>
              </a:rPr>
              <a:t>2021;8:2054358120985379.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https://doi.org/10.1177/2054358120985379</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Djordjevic ML,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Stojanovic</a:t>
            </a:r>
            <a:r>
              <a:rPr lang="en-US" sz="1400" kern="100" dirty="0">
                <a:effectLst/>
                <a:latin typeface="Calibri" panose="020F0502020204030204" pitchFamily="34" charset="0"/>
                <a:ea typeface="Calibri" panose="020F0502020204030204" pitchFamily="34" charset="0"/>
                <a:cs typeface="Calibri" panose="020F0502020204030204" pitchFamily="34" charset="0"/>
              </a:rPr>
              <a:t> B,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Bizic</a:t>
            </a:r>
            <a:r>
              <a:rPr lang="en-US" sz="1400" kern="100" dirty="0">
                <a:effectLst/>
                <a:latin typeface="Calibri" panose="020F0502020204030204" pitchFamily="34" charset="0"/>
                <a:ea typeface="Calibri" panose="020F0502020204030204" pitchFamily="34" charset="0"/>
                <a:cs typeface="Calibri" panose="020F0502020204030204" pitchFamily="34" charset="0"/>
              </a:rPr>
              <a:t> M. Metoidioplasty: techniques and outcomes. </a:t>
            </a:r>
            <a:r>
              <a:rPr lang="en-US" sz="1400" i="1" kern="100" dirty="0" err="1">
                <a:effectLst/>
                <a:latin typeface="Calibri" panose="020F0502020204030204" pitchFamily="34" charset="0"/>
                <a:ea typeface="Calibri" panose="020F0502020204030204" pitchFamily="34" charset="0"/>
                <a:cs typeface="Calibri" panose="020F0502020204030204" pitchFamily="34" charset="0"/>
              </a:rPr>
              <a:t>Transl</a:t>
            </a:r>
            <a:r>
              <a:rPr lang="en-US" sz="1400" i="1" kern="100" dirty="0">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err="1">
                <a:effectLst/>
                <a:latin typeface="Calibri" panose="020F0502020204030204" pitchFamily="34" charset="0"/>
                <a:ea typeface="Calibri" panose="020F0502020204030204" pitchFamily="34" charset="0"/>
                <a:cs typeface="Calibri" panose="020F0502020204030204" pitchFamily="34" charset="0"/>
              </a:rPr>
              <a:t>Androl</a:t>
            </a:r>
            <a:r>
              <a:rPr lang="en-US" sz="1400" i="1" kern="100" dirty="0">
                <a:effectLst/>
                <a:latin typeface="Calibri" panose="020F0502020204030204" pitchFamily="34" charset="0"/>
                <a:ea typeface="Calibri" panose="020F0502020204030204" pitchFamily="34" charset="0"/>
                <a:cs typeface="Calibri" panose="020F0502020204030204" pitchFamily="34" charset="0"/>
              </a:rPr>
              <a:t> Urol.</a:t>
            </a:r>
            <a:r>
              <a:rPr lang="en-US" sz="1400" kern="100" dirty="0">
                <a:effectLst/>
                <a:latin typeface="Calibri" panose="020F0502020204030204" pitchFamily="34" charset="0"/>
                <a:ea typeface="Calibri" panose="020F0502020204030204" pitchFamily="34" charset="0"/>
                <a:cs typeface="Calibri" panose="020F0502020204030204" pitchFamily="34" charset="0"/>
              </a:rPr>
              <a:t> 2019;8(3):248-253.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https://doi.org/10.21037/tau.2019.06.12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err="1">
                <a:effectLst/>
                <a:latin typeface="Calibri" panose="020F0502020204030204" pitchFamily="34" charset="0"/>
                <a:ea typeface="Calibri" panose="020F0502020204030204" pitchFamily="34" charset="0"/>
                <a:cs typeface="Calibri" panose="020F0502020204030204" pitchFamily="34" charset="0"/>
              </a:rPr>
              <a:t>Ederveen</a:t>
            </a:r>
            <a:r>
              <a:rPr lang="en-US" sz="1400" kern="100" dirty="0">
                <a:effectLst/>
                <a:latin typeface="Calibri" panose="020F0502020204030204" pitchFamily="34" charset="0"/>
                <a:ea typeface="Calibri" panose="020F0502020204030204" pitchFamily="34" charset="0"/>
                <a:cs typeface="Calibri" panose="020F0502020204030204" pitchFamily="34" charset="0"/>
              </a:rPr>
              <a:t> EGT, van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Hunsel</a:t>
            </a:r>
            <a:r>
              <a:rPr lang="en-US" sz="1400" kern="100" dirty="0">
                <a:effectLst/>
                <a:latin typeface="Calibri" panose="020F0502020204030204" pitchFamily="34" charset="0"/>
                <a:ea typeface="Calibri" panose="020F0502020204030204" pitchFamily="34" charset="0"/>
                <a:cs typeface="Calibri" panose="020F0502020204030204" pitchFamily="34" charset="0"/>
              </a:rPr>
              <a:t> FPAM,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Wondergem</a:t>
            </a:r>
            <a:r>
              <a:rPr lang="en-US" sz="1400" kern="100" dirty="0">
                <a:effectLst/>
                <a:latin typeface="Calibri" panose="020F0502020204030204" pitchFamily="34" charset="0"/>
                <a:ea typeface="Calibri" panose="020F0502020204030204" pitchFamily="34" charset="0"/>
                <a:cs typeface="Calibri" panose="020F0502020204030204" pitchFamily="34" charset="0"/>
              </a:rPr>
              <a:t> MJ, van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Puijenbroek</a:t>
            </a:r>
            <a:r>
              <a:rPr lang="en-US" sz="1400" kern="100" dirty="0">
                <a:effectLst/>
                <a:latin typeface="Calibri" panose="020F0502020204030204" pitchFamily="34" charset="0"/>
                <a:ea typeface="Calibri" panose="020F0502020204030204" pitchFamily="34" charset="0"/>
                <a:cs typeface="Calibri" panose="020F0502020204030204" pitchFamily="34" charset="0"/>
              </a:rPr>
              <a:t> EP. Severe secondary polycythemia in a female-to-male transgender patient while using lifelong hormonal therapy: a patient’s perspective.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Drug </a:t>
            </a:r>
            <a:r>
              <a:rPr lang="en-US" sz="1400" i="1" kern="100" dirty="0" err="1">
                <a:effectLst/>
                <a:latin typeface="Calibri" panose="020F0502020204030204" pitchFamily="34" charset="0"/>
                <a:ea typeface="Calibri" panose="020F0502020204030204" pitchFamily="34" charset="0"/>
                <a:cs typeface="Calibri" panose="020F0502020204030204" pitchFamily="34" charset="0"/>
              </a:rPr>
              <a:t>Saf</a:t>
            </a:r>
            <a:r>
              <a:rPr lang="en-US" sz="1400" i="1" kern="100" dirty="0">
                <a:effectLst/>
                <a:latin typeface="Calibri" panose="020F0502020204030204" pitchFamily="34" charset="0"/>
                <a:ea typeface="Calibri" panose="020F0502020204030204" pitchFamily="34" charset="0"/>
                <a:cs typeface="Calibri" panose="020F0502020204030204" pitchFamily="34" charset="0"/>
              </a:rPr>
              <a:t> Case Rep</a:t>
            </a:r>
            <a:r>
              <a:rPr lang="en-US" sz="1400" kern="100" dirty="0">
                <a:effectLst/>
                <a:latin typeface="Calibri" panose="020F0502020204030204" pitchFamily="34" charset="0"/>
                <a:ea typeface="Calibri" panose="020F0502020204030204" pitchFamily="34" charset="0"/>
                <a:cs typeface="Calibri" panose="020F0502020204030204" pitchFamily="34" charset="0"/>
              </a:rPr>
              <a:t>. 2018;5(1):6.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https://doi.org/10.1007/s40800-018-0075-2</a:t>
            </a:r>
            <a:endPar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Feminizing hormone therapy. Mayo Clinic. December 2, 2023. Accessed May 8, 2024.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https://www.mayoclinic.org/tests-procedures/feminizing-hormone-therapy/about/pac-20385096</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Gross V. Respecting transgender patients in the perioperative setting.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ASA </a:t>
            </a:r>
            <a:r>
              <a:rPr lang="en-US" sz="1400" i="1" kern="100" dirty="0" err="1">
                <a:effectLst/>
                <a:latin typeface="Calibri" panose="020F0502020204030204" pitchFamily="34" charset="0"/>
                <a:ea typeface="Calibri" panose="020F0502020204030204" pitchFamily="34" charset="0"/>
                <a:cs typeface="Calibri" panose="020F0502020204030204" pitchFamily="34" charset="0"/>
              </a:rPr>
              <a:t>Monit</a:t>
            </a:r>
            <a:r>
              <a:rPr lang="en-US" sz="1400" kern="100" dirty="0">
                <a:effectLst/>
                <a:latin typeface="Calibri" panose="020F0502020204030204" pitchFamily="34" charset="0"/>
                <a:ea typeface="Calibri" panose="020F0502020204030204" pitchFamily="34" charset="0"/>
                <a:cs typeface="Calibri" panose="020F0502020204030204" pitchFamily="34" charset="0"/>
              </a:rPr>
              <a:t>. 2020;84:11-12.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https://doi.org/10.1097/01.M99.0000688744.84067.78</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err="1">
                <a:effectLst/>
                <a:latin typeface="Calibri" panose="020F0502020204030204" pitchFamily="34" charset="0"/>
                <a:ea typeface="Calibri" panose="020F0502020204030204" pitchFamily="34" charset="0"/>
                <a:cs typeface="Calibri" panose="020F0502020204030204" pitchFamily="34" charset="0"/>
              </a:rPr>
              <a:t>Harned</a:t>
            </a:r>
            <a:r>
              <a:rPr lang="en-US" sz="1400" kern="100" dirty="0">
                <a:effectLst/>
                <a:latin typeface="Calibri" panose="020F0502020204030204" pitchFamily="34" charset="0"/>
                <a:ea typeface="Calibri" panose="020F0502020204030204" pitchFamily="34" charset="0"/>
                <a:cs typeface="Calibri" panose="020F0502020204030204" pitchFamily="34" charset="0"/>
              </a:rPr>
              <a:t> LK, Harper RJ. Prolactinoma in a male to female transgender woman on gender affirming hormone therapy.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J </a:t>
            </a:r>
            <a:r>
              <a:rPr lang="en-US" sz="1400" i="1" kern="100" dirty="0" err="1">
                <a:effectLst/>
                <a:latin typeface="Calibri" panose="020F0502020204030204" pitchFamily="34" charset="0"/>
                <a:ea typeface="Calibri" panose="020F0502020204030204" pitchFamily="34" charset="0"/>
                <a:cs typeface="Calibri" panose="020F0502020204030204" pitchFamily="34" charset="0"/>
              </a:rPr>
              <a:t>Endocr</a:t>
            </a:r>
            <a:r>
              <a:rPr lang="en-US" sz="1400" i="1" kern="100" dirty="0">
                <a:effectLst/>
                <a:latin typeface="Calibri" panose="020F0502020204030204" pitchFamily="34" charset="0"/>
                <a:ea typeface="Calibri" panose="020F0502020204030204" pitchFamily="34" charset="0"/>
                <a:cs typeface="Calibri" panose="020F0502020204030204" pitchFamily="34" charset="0"/>
              </a:rPr>
              <a:t> Soc</a:t>
            </a:r>
            <a:r>
              <a:rPr lang="en-US" sz="1400" kern="100" dirty="0">
                <a:effectLst/>
                <a:latin typeface="Calibri" panose="020F0502020204030204" pitchFamily="34" charset="0"/>
                <a:ea typeface="Calibri" panose="020F0502020204030204" pitchFamily="34" charset="0"/>
                <a:cs typeface="Calibri" panose="020F0502020204030204" pitchFamily="34" charset="0"/>
              </a:rPr>
              <a:t>. 2021;5(suppl 1):A795.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https://doi.org/10.1210/jendso/bvab048.1617</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20000"/>
              </a:lnSpc>
              <a:spcBef>
                <a:spcPts val="0"/>
              </a:spcBef>
            </a:pPr>
            <a:endParaRPr lang="en-US" sz="800" dirty="0"/>
          </a:p>
        </p:txBody>
      </p:sp>
    </p:spTree>
    <p:extLst>
      <p:ext uri="{BB962C8B-B14F-4D97-AF65-F5344CB8AC3E}">
        <p14:creationId xmlns:p14="http://schemas.microsoft.com/office/powerpoint/2010/main" val="64312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E34F-A6DB-44A0-ABF3-55808C336AB0}"/>
              </a:ext>
            </a:extLst>
          </p:cNvPr>
          <p:cNvSpPr>
            <a:spLocks noGrp="1"/>
          </p:cNvSpPr>
          <p:nvPr>
            <p:ph type="title"/>
          </p:nvPr>
        </p:nvSpPr>
        <p:spPr>
          <a:xfrm>
            <a:off x="307181" y="0"/>
            <a:ext cx="11577637" cy="1325563"/>
          </a:xfrm>
        </p:spPr>
        <p:txBody>
          <a:bodyPr>
            <a:normAutofit/>
          </a:bodyPr>
          <a:lstStyle/>
          <a:p>
            <a:r>
              <a:rPr lang="en-US" sz="3200" dirty="0">
                <a:effectLst/>
                <a:latin typeface="Aptos" panose="020B0004020202020204" pitchFamily="34" charset="0"/>
                <a:ea typeface="Aptos" panose="020B0004020202020204" pitchFamily="34" charset="0"/>
                <a:cs typeface="Times New Roman" panose="02020603050405020304" pitchFamily="18" charset="0"/>
              </a:rPr>
              <a:t>List of References and Resources for this Tool Kit</a:t>
            </a:r>
            <a:endParaRPr lang="en-US" sz="3200" dirty="0"/>
          </a:p>
        </p:txBody>
      </p:sp>
      <p:sp>
        <p:nvSpPr>
          <p:cNvPr id="3" name="Content Placeholder 2">
            <a:extLst>
              <a:ext uri="{FF2B5EF4-FFF2-40B4-BE49-F238E27FC236}">
                <a16:creationId xmlns:a16="http://schemas.microsoft.com/office/drawing/2014/main" id="{53471D2A-616B-4CDE-85E9-C4E408DB317E}"/>
              </a:ext>
            </a:extLst>
          </p:cNvPr>
          <p:cNvSpPr>
            <a:spLocks noGrp="1"/>
          </p:cNvSpPr>
          <p:nvPr>
            <p:ph idx="1"/>
          </p:nvPr>
        </p:nvSpPr>
        <p:spPr>
          <a:xfrm>
            <a:off x="568411" y="1037968"/>
            <a:ext cx="10577384" cy="5820032"/>
          </a:xfrm>
        </p:spPr>
        <p:txBody>
          <a:bodyPr>
            <a:noAutofit/>
          </a:bodyPr>
          <a:lstStyle/>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Hostetter CR, Call J,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Gerke</a:t>
            </a:r>
            <a:r>
              <a:rPr lang="en-US" sz="1400" kern="100" dirty="0">
                <a:effectLst/>
                <a:latin typeface="Calibri" panose="020F0502020204030204" pitchFamily="34" charset="0"/>
                <a:ea typeface="Calibri" panose="020F0502020204030204" pitchFamily="34" charset="0"/>
                <a:cs typeface="Calibri" panose="020F0502020204030204" pitchFamily="34" charset="0"/>
              </a:rPr>
              <a:t> DR, Holloway BT, Walls N E, Greenfield JC. “We are doing the absolute most that we can, and no one is listening”: barriers and facilitators to health literacy within transgender and nonbinary communities.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Int J Environ Res Public Health</a:t>
            </a:r>
            <a:r>
              <a:rPr lang="en-US" sz="1400" kern="100" dirty="0">
                <a:effectLst/>
                <a:latin typeface="Calibri" panose="020F0502020204030204" pitchFamily="34" charset="0"/>
                <a:ea typeface="Calibri" panose="020F0502020204030204" pitchFamily="34" charset="0"/>
                <a:cs typeface="Calibri" panose="020F0502020204030204" pitchFamily="34" charset="0"/>
              </a:rPr>
              <a:t>. 2022;19(3):1229.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https://doi.org/10.3390/ijerph19031229</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It’s Sarah, not Stephen! [Perioperative Grand Rounds].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AORN J</a:t>
            </a:r>
            <a:r>
              <a:rPr lang="en-US" sz="1400" kern="100" dirty="0">
                <a:effectLst/>
                <a:latin typeface="Calibri" panose="020F0502020204030204" pitchFamily="34" charset="0"/>
                <a:ea typeface="Calibri" panose="020F0502020204030204" pitchFamily="34" charset="0"/>
                <a:cs typeface="Calibri" panose="020F0502020204030204" pitchFamily="34" charset="0"/>
              </a:rPr>
              <a:t>. 2017;105(2):254, 218.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https://doi.org/10.1016/j.aorn.2016.10.015</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err="1">
                <a:effectLst/>
                <a:latin typeface="Calibri" panose="020F0502020204030204" pitchFamily="34" charset="0"/>
                <a:ea typeface="Calibri" panose="020F0502020204030204" pitchFamily="34" charset="0"/>
                <a:cs typeface="Calibri" panose="020F0502020204030204" pitchFamily="34" charset="0"/>
              </a:rPr>
              <a:t>Kachen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 Pharr JR. Health care access and utilization by transgender populations: a United States transgender survey study. </a:t>
            </a:r>
            <a:r>
              <a:rPr lang="en-US" sz="1400" i="1" kern="100" dirty="0" err="1">
                <a:effectLst/>
                <a:latin typeface="Calibri" panose="020F0502020204030204" pitchFamily="34" charset="0"/>
                <a:ea typeface="Calibri" panose="020F0502020204030204" pitchFamily="34" charset="0"/>
                <a:cs typeface="Calibri" panose="020F0502020204030204" pitchFamily="34" charset="0"/>
              </a:rPr>
              <a:t>Transgend</a:t>
            </a:r>
            <a:r>
              <a:rPr lang="en-US" sz="1400" i="1" kern="100" dirty="0">
                <a:effectLst/>
                <a:latin typeface="Calibri" panose="020F0502020204030204" pitchFamily="34" charset="0"/>
                <a:ea typeface="Calibri" panose="020F0502020204030204" pitchFamily="34" charset="0"/>
                <a:cs typeface="Calibri" panose="020F0502020204030204" pitchFamily="34" charset="0"/>
              </a:rPr>
              <a:t> Health</a:t>
            </a:r>
            <a:r>
              <a:rPr lang="en-US" sz="1400" kern="100" dirty="0">
                <a:effectLst/>
                <a:latin typeface="Calibri" panose="020F0502020204030204" pitchFamily="34" charset="0"/>
                <a:ea typeface="Calibri" panose="020F0502020204030204" pitchFamily="34" charset="0"/>
                <a:cs typeface="Calibri" panose="020F0502020204030204" pitchFamily="34" charset="0"/>
              </a:rPr>
              <a:t>. 2020;5(3):141-148.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https://doi.org/10.1089/trgh.2020.0017</a:t>
            </a:r>
            <a:endPar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Know your rights in health care. National Center for Transgender Equality. Accessed May 8, 2024.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https://transequality.org/know-your-rights/health-care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Masculinizing hormone therapy. Mayo Clinic. December 2, 2023. Accessed May 8, 2024.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https://www.mayoclinic.org/tests-procedures/masculinizing-hormone-therapy/about/pac-20385099</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err="1">
                <a:effectLst/>
                <a:latin typeface="Calibri" panose="020F0502020204030204" pitchFamily="34" charset="0"/>
                <a:ea typeface="Calibri" panose="020F0502020204030204" pitchFamily="34" charset="0"/>
                <a:cs typeface="Calibri" panose="020F0502020204030204" pitchFamily="34" charset="0"/>
              </a:rPr>
              <a:t>Neira</a:t>
            </a:r>
            <a:r>
              <a:rPr lang="en-US" sz="1400" kern="100" dirty="0">
                <a:effectLst/>
                <a:latin typeface="Calibri" panose="020F0502020204030204" pitchFamily="34" charset="0"/>
                <a:ea typeface="Calibri" panose="020F0502020204030204" pitchFamily="34" charset="0"/>
                <a:cs typeface="Calibri" panose="020F0502020204030204" pitchFamily="34" charset="0"/>
              </a:rPr>
              <a:t> PM, Bowman RC. Improving perioperative nursing care for transgender and gender-diverse patients. AORN J. 2022;116(5):404-415. </a:t>
            </a:r>
            <a:r>
              <a:rPr lang="en-US" sz="1400" kern="100" dirty="0">
                <a:effectLst/>
                <a:latin typeface="Calibri" panose="020F0502020204030204" pitchFamily="34" charset="0"/>
                <a:ea typeface="Calibri" panose="020F0502020204030204" pitchFamily="34" charset="0"/>
                <a:cs typeface="Calibri" panose="020F0502020204030204" pitchFamily="34" charset="0"/>
                <a:hlinkClick r:id="rId8"/>
              </a:rPr>
              <a:t>https://doi.org/10.1002/aorn.13808</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Nett D. For trans women, silicone ‘pumping’ can be a blessing and a curse. NPR: Code Switch. September 1, 2019. Accessed May 8, 2024.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https://www.npr.org/sections/codeswitch/2019/09/01/755629721/for-trans-women-silicone-pumping-can-be-a-blessing-and-a-curse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err="1">
                <a:effectLst/>
                <a:latin typeface="Calibri" panose="020F0502020204030204" pitchFamily="34" charset="0"/>
                <a:ea typeface="Calibri" panose="020F0502020204030204" pitchFamily="34" charset="0"/>
                <a:cs typeface="Calibri" panose="020F0502020204030204" pitchFamily="34" charset="0"/>
              </a:rPr>
              <a:t>Paluska</a:t>
            </a:r>
            <a:r>
              <a:rPr lang="en-US" sz="1400" kern="100" dirty="0">
                <a:effectLst/>
                <a:latin typeface="Calibri" panose="020F0502020204030204" pitchFamily="34" charset="0"/>
                <a:ea typeface="Calibri" panose="020F0502020204030204" pitchFamily="34" charset="0"/>
                <a:cs typeface="Calibri" panose="020F0502020204030204" pitchFamily="34" charset="0"/>
              </a:rPr>
              <a:t> M. Tampa woman dies days after getting illegal silicone injections. Scripps Media, Inc. March 28, 2017. Updated March 29, 2017. Accessed May 8, 2024.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https://www.denver7.com/news/national/tampa-woman-dies-days-after-getting-illegal-silicone-injections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err="1">
                <a:effectLst/>
                <a:latin typeface="Calibri" panose="020F0502020204030204" pitchFamily="34" charset="0"/>
                <a:ea typeface="Calibri" panose="020F0502020204030204" pitchFamily="34" charset="0"/>
                <a:cs typeface="Calibri" panose="020F0502020204030204" pitchFamily="34" charset="0"/>
              </a:rPr>
              <a:t>Pariser</a:t>
            </a:r>
            <a:r>
              <a:rPr lang="en-US" sz="1400" kern="100" dirty="0">
                <a:effectLst/>
                <a:latin typeface="Calibri" panose="020F0502020204030204" pitchFamily="34" charset="0"/>
                <a:ea typeface="Calibri" panose="020F0502020204030204" pitchFamily="34" charset="0"/>
                <a:cs typeface="Calibri" panose="020F0502020204030204" pitchFamily="34" charset="0"/>
              </a:rPr>
              <a:t> JJ, Kim N. Transgender vaginoplasty: techniques and outcomes. </a:t>
            </a:r>
            <a:r>
              <a:rPr lang="en-US" sz="1400" i="1" kern="100" dirty="0" err="1">
                <a:effectLst/>
                <a:latin typeface="Calibri" panose="020F0502020204030204" pitchFamily="34" charset="0"/>
                <a:ea typeface="Calibri" panose="020F0502020204030204" pitchFamily="34" charset="0"/>
                <a:cs typeface="Calibri" panose="020F0502020204030204" pitchFamily="34" charset="0"/>
              </a:rPr>
              <a:t>Transl</a:t>
            </a:r>
            <a:r>
              <a:rPr lang="en-US" sz="1400" i="1" kern="100" dirty="0">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err="1">
                <a:effectLst/>
                <a:latin typeface="Calibri" panose="020F0502020204030204" pitchFamily="34" charset="0"/>
                <a:ea typeface="Calibri" panose="020F0502020204030204" pitchFamily="34" charset="0"/>
                <a:cs typeface="Calibri" panose="020F0502020204030204" pitchFamily="34" charset="0"/>
              </a:rPr>
              <a:t>Androl</a:t>
            </a:r>
            <a:r>
              <a:rPr lang="en-US" sz="1400" i="1" kern="100" dirty="0">
                <a:effectLst/>
                <a:latin typeface="Calibri" panose="020F0502020204030204" pitchFamily="34" charset="0"/>
                <a:ea typeface="Calibri" panose="020F0502020204030204" pitchFamily="34" charset="0"/>
                <a:cs typeface="Calibri" panose="020F0502020204030204" pitchFamily="34" charset="0"/>
              </a:rPr>
              <a:t> Urol</a:t>
            </a:r>
            <a:r>
              <a:rPr lang="en-US" sz="1400" kern="100" dirty="0">
                <a:effectLst/>
                <a:latin typeface="Calibri" panose="020F0502020204030204" pitchFamily="34" charset="0"/>
                <a:ea typeface="Calibri" panose="020F0502020204030204" pitchFamily="34" charset="0"/>
                <a:cs typeface="Calibri" panose="020F0502020204030204" pitchFamily="34" charset="0"/>
              </a:rPr>
              <a:t>. 2019;8(3):241-247.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https://doi.org/10.21037/tau.2019.06.03</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600"/>
              </a:spcAft>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PFLAG national glossary. PFLAG. Accessed May 8, 2024.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https://pflag.org/glossary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sz="900" dirty="0"/>
          </a:p>
        </p:txBody>
      </p:sp>
    </p:spTree>
    <p:extLst>
      <p:ext uri="{BB962C8B-B14F-4D97-AF65-F5344CB8AC3E}">
        <p14:creationId xmlns:p14="http://schemas.microsoft.com/office/powerpoint/2010/main" val="196188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E34F-A6DB-44A0-ABF3-55808C336AB0}"/>
              </a:ext>
            </a:extLst>
          </p:cNvPr>
          <p:cNvSpPr>
            <a:spLocks noGrp="1"/>
          </p:cNvSpPr>
          <p:nvPr>
            <p:ph type="title"/>
          </p:nvPr>
        </p:nvSpPr>
        <p:spPr>
          <a:xfrm>
            <a:off x="307181" y="0"/>
            <a:ext cx="11577637" cy="1325563"/>
          </a:xfrm>
        </p:spPr>
        <p:txBody>
          <a:bodyPr>
            <a:normAutofit/>
          </a:bodyPr>
          <a:lstStyle/>
          <a:p>
            <a:r>
              <a:rPr lang="en-US" sz="3200" dirty="0">
                <a:effectLst/>
                <a:latin typeface="Aptos" panose="020B0004020202020204" pitchFamily="34" charset="0"/>
                <a:ea typeface="Aptos" panose="020B0004020202020204" pitchFamily="34" charset="0"/>
                <a:cs typeface="Times New Roman" panose="02020603050405020304" pitchFamily="18" charset="0"/>
              </a:rPr>
              <a:t>List of References and Resources for this Tool Kit</a:t>
            </a:r>
            <a:endParaRPr lang="en-US" sz="3200" dirty="0"/>
          </a:p>
        </p:txBody>
      </p:sp>
      <p:sp>
        <p:nvSpPr>
          <p:cNvPr id="3" name="Content Placeholder 2">
            <a:extLst>
              <a:ext uri="{FF2B5EF4-FFF2-40B4-BE49-F238E27FC236}">
                <a16:creationId xmlns:a16="http://schemas.microsoft.com/office/drawing/2014/main" id="{53471D2A-616B-4CDE-85E9-C4E408DB317E}"/>
              </a:ext>
            </a:extLst>
          </p:cNvPr>
          <p:cNvSpPr>
            <a:spLocks noGrp="1"/>
          </p:cNvSpPr>
          <p:nvPr>
            <p:ph idx="1"/>
          </p:nvPr>
        </p:nvSpPr>
        <p:spPr>
          <a:xfrm>
            <a:off x="568411" y="987168"/>
            <a:ext cx="10577384" cy="5820032"/>
          </a:xfrm>
        </p:spPr>
        <p:txBody>
          <a:bodyPr>
            <a:noAutofit/>
          </a:bodyPr>
          <a:lstStyle/>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Quick tips for medical providers of transgender patients. Iowa Health Care. Reviewed May 2017. Accessed May 8, 2024.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https://uihc.org/health-topics/quick-tips-medical-providers-transgender-patients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Ross KA, Bell GC. A culture-centered approach to improving healthy trans-patient–practitioner communication: recommendations for practitioners communicating with trans individuals.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Health Communication</a:t>
            </a:r>
            <a:r>
              <a:rPr lang="en-US" sz="1400" kern="100" dirty="0">
                <a:effectLst/>
                <a:latin typeface="Calibri" panose="020F0502020204030204" pitchFamily="34" charset="0"/>
                <a:ea typeface="Calibri" panose="020F0502020204030204" pitchFamily="34" charset="0"/>
                <a:cs typeface="Calibri" panose="020F0502020204030204" pitchFamily="34" charset="0"/>
              </a:rPr>
              <a:t>. 2017;32(6):730-740.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https://doi.org/10.1080/10410236.2016.1172286</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Smith FD. Perioperative care of the transgender patient.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AORN J</a:t>
            </a:r>
            <a:r>
              <a:rPr lang="en-US" sz="1400" kern="100" dirty="0">
                <a:effectLst/>
                <a:latin typeface="Calibri" panose="020F0502020204030204" pitchFamily="34" charset="0"/>
                <a:ea typeface="Calibri" panose="020F0502020204030204" pitchFamily="34" charset="0"/>
                <a:cs typeface="Calibri" panose="020F0502020204030204" pitchFamily="34" charset="0"/>
              </a:rPr>
              <a:t>. 2016;103(2):151-163.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https://doi.org/10.1016/j.aorn.2015.12.003</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Standards of Care for the Health of Transexual, Transgender, and Gender Nonconforming People. 7th version. The World Professional Association for Transgender Health. 2001. Accessed June 3, 2024.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https://www.wpath.org/media/cms/Documents/SOC%20v7/SOC%20V7_English.pdf</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err="1">
                <a:effectLst/>
                <a:latin typeface="Calibri" panose="020F0502020204030204" pitchFamily="34" charset="0"/>
                <a:ea typeface="Calibri" panose="020F0502020204030204" pitchFamily="34" charset="0"/>
                <a:cs typeface="Calibri" panose="020F0502020204030204" pitchFamily="34" charset="0"/>
              </a:rPr>
              <a:t>Tollinche</a:t>
            </a:r>
            <a:r>
              <a:rPr lang="en-US" sz="1400" kern="100" dirty="0">
                <a:effectLst/>
                <a:latin typeface="Calibri" panose="020F0502020204030204" pitchFamily="34" charset="0"/>
                <a:ea typeface="Calibri" panose="020F0502020204030204" pitchFamily="34" charset="0"/>
                <a:cs typeface="Calibri" panose="020F0502020204030204" pitchFamily="34" charset="0"/>
              </a:rPr>
              <a:t> LE, Walters CB, Radix A, et al. The perioperative care of the transgender patient. </a:t>
            </a:r>
            <a:r>
              <a:rPr lang="en-US" sz="1400" i="1" kern="100" dirty="0" err="1">
                <a:effectLst/>
                <a:latin typeface="Calibri" panose="020F0502020204030204" pitchFamily="34" charset="0"/>
                <a:ea typeface="Calibri" panose="020F0502020204030204" pitchFamily="34" charset="0"/>
                <a:cs typeface="Calibri" panose="020F0502020204030204" pitchFamily="34" charset="0"/>
              </a:rPr>
              <a:t>Anesth</a:t>
            </a:r>
            <a:r>
              <a:rPr lang="en-US" sz="1400" i="1" kern="100" dirty="0">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err="1">
                <a:effectLst/>
                <a:latin typeface="Calibri" panose="020F0502020204030204" pitchFamily="34" charset="0"/>
                <a:ea typeface="Calibri" panose="020F0502020204030204" pitchFamily="34" charset="0"/>
                <a:cs typeface="Calibri" panose="020F0502020204030204" pitchFamily="34" charset="0"/>
              </a:rPr>
              <a:t>Analg</a:t>
            </a:r>
            <a:r>
              <a:rPr lang="en-US" sz="1400" kern="100" dirty="0">
                <a:effectLst/>
                <a:latin typeface="Calibri" panose="020F0502020204030204" pitchFamily="34" charset="0"/>
                <a:ea typeface="Calibri" panose="020F0502020204030204" pitchFamily="34" charset="0"/>
                <a:cs typeface="Calibri" panose="020F0502020204030204" pitchFamily="34" charset="0"/>
              </a:rPr>
              <a:t>. 2018;127(2):359-366.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https://doi.org/10.1213/ANE.0000000000003371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Trans 101 Gender Diversity Crash Course. Trans 101. Accessed June 3, 2024.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https://www.trans101.org.au/</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err="1">
                <a:effectLst/>
                <a:latin typeface="Calibri" panose="020F0502020204030204" pitchFamily="34" charset="0"/>
                <a:ea typeface="Calibri" panose="020F0502020204030204" pitchFamily="34" charset="0"/>
                <a:cs typeface="Calibri" panose="020F0502020204030204" pitchFamily="34" charset="0"/>
              </a:rPr>
              <a:t>Vermeir</a:t>
            </a:r>
            <a:r>
              <a:rPr lang="en-US" sz="1400" kern="100" dirty="0">
                <a:effectLst/>
                <a:latin typeface="Calibri" panose="020F0502020204030204" pitchFamily="34" charset="0"/>
                <a:ea typeface="Calibri" panose="020F0502020204030204" pitchFamily="34" charset="0"/>
                <a:cs typeface="Calibri" panose="020F0502020204030204" pitchFamily="34" charset="0"/>
              </a:rPr>
              <a:t> E, Jackson LA, Marshall EG. Improving healthcare providers’ interactions with trans patients: recommendations to promote cultural competence. </a:t>
            </a:r>
            <a:r>
              <a:rPr lang="en-US" sz="1400" i="1" kern="100" dirty="0" err="1">
                <a:effectLst/>
                <a:latin typeface="Calibri" panose="020F0502020204030204" pitchFamily="34" charset="0"/>
                <a:ea typeface="Calibri" panose="020F0502020204030204" pitchFamily="34" charset="0"/>
                <a:cs typeface="Calibri" panose="020F0502020204030204" pitchFamily="34" charset="0"/>
              </a:rPr>
              <a:t>Healthc</a:t>
            </a:r>
            <a:r>
              <a:rPr lang="en-US" sz="1400" i="1" kern="100" dirty="0">
                <a:effectLst/>
                <a:latin typeface="Calibri" panose="020F0502020204030204" pitchFamily="34" charset="0"/>
                <a:ea typeface="Calibri" panose="020F0502020204030204" pitchFamily="34" charset="0"/>
                <a:cs typeface="Calibri" panose="020F0502020204030204" pitchFamily="34" charset="0"/>
              </a:rPr>
              <a:t> Policy</a:t>
            </a:r>
            <a:r>
              <a:rPr lang="en-US" sz="1400" kern="100" dirty="0">
                <a:effectLst/>
                <a:latin typeface="Calibri" panose="020F0502020204030204" pitchFamily="34" charset="0"/>
                <a:ea typeface="Calibri" panose="020F0502020204030204" pitchFamily="34" charset="0"/>
                <a:cs typeface="Calibri" panose="020F0502020204030204" pitchFamily="34" charset="0"/>
              </a:rPr>
              <a:t>. 2018;14(1):11-18.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https://doi.org/10.12927/hcpol.2018.25552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Wu SS, Raymer CA, Kaufman BR, Isakov R,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Ferrando</a:t>
            </a:r>
            <a:r>
              <a:rPr lang="en-US" sz="1400" kern="100" dirty="0">
                <a:effectLst/>
                <a:latin typeface="Calibri" panose="020F0502020204030204" pitchFamily="34" charset="0"/>
                <a:ea typeface="Calibri" panose="020F0502020204030204" pitchFamily="34" charset="0"/>
                <a:cs typeface="Calibri" panose="020F0502020204030204" pitchFamily="34" charset="0"/>
              </a:rPr>
              <a:t> CA. The effect of preoperative gender-affirming hormone therapy use on perioperative adverse events in transmasculine individuals undergoing masculinizing chest surgery for gender affirmation. </a:t>
            </a:r>
            <a:r>
              <a:rPr lang="en-US" sz="1400" i="1" kern="100" dirty="0" err="1">
                <a:effectLst/>
                <a:latin typeface="Calibri" panose="020F0502020204030204" pitchFamily="34" charset="0"/>
                <a:ea typeface="Calibri" panose="020F0502020204030204" pitchFamily="34" charset="0"/>
                <a:cs typeface="Calibri" panose="020F0502020204030204" pitchFamily="34" charset="0"/>
              </a:rPr>
              <a:t>Aesthet</a:t>
            </a:r>
            <a:r>
              <a:rPr lang="en-US" sz="1400" i="1" kern="100" dirty="0">
                <a:effectLst/>
                <a:latin typeface="Calibri" panose="020F0502020204030204" pitchFamily="34" charset="0"/>
                <a:ea typeface="Calibri" panose="020F0502020204030204" pitchFamily="34" charset="0"/>
                <a:cs typeface="Calibri" panose="020F0502020204030204" pitchFamily="34" charset="0"/>
              </a:rPr>
              <a:t> Surg J</a:t>
            </a:r>
            <a:r>
              <a:rPr lang="en-US" sz="1400" kern="100" dirty="0">
                <a:effectLst/>
                <a:latin typeface="Calibri" panose="020F0502020204030204" pitchFamily="34" charset="0"/>
                <a:ea typeface="Calibri" panose="020F0502020204030204" pitchFamily="34" charset="0"/>
                <a:cs typeface="Calibri" panose="020F0502020204030204" pitchFamily="34" charset="0"/>
              </a:rPr>
              <a:t>. 2022;42(9):1009-1016.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https://doi.org/10.1093/asj/sjac091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Yeoh C.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Caring for Transgender Patients in the Perioperative Period</a:t>
            </a:r>
            <a:r>
              <a:rPr lang="en-US" sz="1400" kern="100" dirty="0">
                <a:effectLst/>
                <a:latin typeface="Calibri" panose="020F0502020204030204" pitchFamily="34" charset="0"/>
                <a:ea typeface="Calibri" panose="020F0502020204030204" pitchFamily="34" charset="0"/>
                <a:cs typeface="Calibri" panose="020F0502020204030204" pitchFamily="34" charset="0"/>
              </a:rPr>
              <a:t>. ASRA Pain Medicine YouTube page. July 31, 2020. Accessed May 8, 2024. </a:t>
            </a:r>
            <a:r>
              <a:rPr lang="en-US" sz="1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https://www.youtube.com/watch?v=J3O9qUKTIzw</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sz="900" dirty="0"/>
          </a:p>
        </p:txBody>
      </p:sp>
    </p:spTree>
    <p:extLst>
      <p:ext uri="{BB962C8B-B14F-4D97-AF65-F5344CB8AC3E}">
        <p14:creationId xmlns:p14="http://schemas.microsoft.com/office/powerpoint/2010/main" val="1813704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C196-CA09-75C7-0808-2DEE92968F15}"/>
              </a:ext>
            </a:extLst>
          </p:cNvPr>
          <p:cNvSpPr>
            <a:spLocks noGrp="1"/>
          </p:cNvSpPr>
          <p:nvPr>
            <p:ph type="title"/>
          </p:nvPr>
        </p:nvSpPr>
        <p:spPr/>
        <p:txBody>
          <a:bodyPr/>
          <a:lstStyle/>
          <a:p>
            <a:r>
              <a:rPr lang="en-US" dirty="0"/>
              <a:t>References for Part 1</a:t>
            </a:r>
          </a:p>
        </p:txBody>
      </p:sp>
      <p:sp>
        <p:nvSpPr>
          <p:cNvPr id="3" name="Content Placeholder 2">
            <a:extLst>
              <a:ext uri="{FF2B5EF4-FFF2-40B4-BE49-F238E27FC236}">
                <a16:creationId xmlns:a16="http://schemas.microsoft.com/office/drawing/2014/main" id="{37F76DE5-DF31-9766-72CD-B80D825F8E65}"/>
              </a:ext>
            </a:extLst>
          </p:cNvPr>
          <p:cNvSpPr>
            <a:spLocks noGrp="1"/>
          </p:cNvSpPr>
          <p:nvPr>
            <p:ph idx="1"/>
          </p:nvPr>
        </p:nvSpPr>
        <p:spPr>
          <a:xfrm>
            <a:off x="307181" y="1690688"/>
            <a:ext cx="11577637" cy="4213225"/>
          </a:xfrm>
        </p:spPr>
        <p:txBody>
          <a:bodyPr>
            <a:normAutofit fontScale="92500"/>
          </a:bodyPr>
          <a:lstStyle/>
          <a:p>
            <a:r>
              <a:rPr lang="en-US" sz="2600" kern="100" dirty="0" err="1">
                <a:effectLst/>
                <a:latin typeface="Calibri" panose="020F0502020204030204" pitchFamily="34" charset="0"/>
                <a:ea typeface="Calibri" panose="020F0502020204030204" pitchFamily="34" charset="0"/>
                <a:cs typeface="Calibri" panose="020F0502020204030204" pitchFamily="34" charset="0"/>
              </a:rPr>
              <a:t>Kachen</a:t>
            </a:r>
            <a:r>
              <a:rPr lang="en-US" sz="2600" kern="100" dirty="0">
                <a:effectLst/>
                <a:latin typeface="Calibri" panose="020F0502020204030204" pitchFamily="34" charset="0"/>
                <a:ea typeface="Calibri" panose="020F0502020204030204" pitchFamily="34" charset="0"/>
                <a:cs typeface="Calibri" panose="020F0502020204030204" pitchFamily="34" charset="0"/>
              </a:rPr>
              <a:t> A, Pharr JR. Health care access and utilization by transgender populations: a United States transgender survey study. </a:t>
            </a:r>
            <a:r>
              <a:rPr lang="en-US" sz="2600" i="1" kern="100" dirty="0" err="1">
                <a:effectLst/>
                <a:latin typeface="Calibri" panose="020F0502020204030204" pitchFamily="34" charset="0"/>
                <a:ea typeface="Calibri" panose="020F0502020204030204" pitchFamily="34" charset="0"/>
                <a:cs typeface="Calibri" panose="020F0502020204030204" pitchFamily="34" charset="0"/>
              </a:rPr>
              <a:t>Transgend</a:t>
            </a:r>
            <a:r>
              <a:rPr lang="en-US" sz="2600" i="1" kern="100" dirty="0">
                <a:effectLst/>
                <a:latin typeface="Calibri" panose="020F0502020204030204" pitchFamily="34" charset="0"/>
                <a:ea typeface="Calibri" panose="020F0502020204030204" pitchFamily="34" charset="0"/>
                <a:cs typeface="Calibri" panose="020F0502020204030204" pitchFamily="34" charset="0"/>
              </a:rPr>
              <a:t> Health</a:t>
            </a:r>
            <a:r>
              <a:rPr lang="en-US" sz="2600" kern="100" dirty="0">
                <a:effectLst/>
                <a:latin typeface="Calibri" panose="020F0502020204030204" pitchFamily="34" charset="0"/>
                <a:ea typeface="Calibri" panose="020F0502020204030204" pitchFamily="34" charset="0"/>
                <a:cs typeface="Calibri" panose="020F0502020204030204" pitchFamily="34" charset="0"/>
              </a:rPr>
              <a:t>. 2020;5(3):141-148. </a:t>
            </a:r>
            <a:r>
              <a:rPr lang="en-US" sz="26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https://doi.org/10.1089/trgh.2020.0017</a:t>
            </a:r>
            <a:endParaRPr lang="en-US" sz="26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r>
              <a:rPr lang="en-US" sz="2600" kern="100" dirty="0" err="1">
                <a:effectLst/>
                <a:latin typeface="Calibri" panose="020F0502020204030204" pitchFamily="34" charset="0"/>
                <a:ea typeface="Calibri" panose="020F0502020204030204" pitchFamily="34" charset="0"/>
                <a:cs typeface="Calibri" panose="020F0502020204030204" pitchFamily="34" charset="0"/>
              </a:rPr>
              <a:t>Neira</a:t>
            </a:r>
            <a:r>
              <a:rPr lang="en-US" sz="2600" kern="100" dirty="0">
                <a:effectLst/>
                <a:latin typeface="Calibri" panose="020F0502020204030204" pitchFamily="34" charset="0"/>
                <a:ea typeface="Calibri" panose="020F0502020204030204" pitchFamily="34" charset="0"/>
                <a:cs typeface="Calibri" panose="020F0502020204030204" pitchFamily="34" charset="0"/>
              </a:rPr>
              <a:t> PM, Bowman RC. Improving perioperative nursing care for transgender and gender-diverse patients. AORN J. 2022;116(5):404-415. </a:t>
            </a:r>
            <a:r>
              <a:rPr lang="en-US" sz="2600" kern="100" dirty="0">
                <a:effectLst/>
                <a:latin typeface="Calibri" panose="020F0502020204030204" pitchFamily="34" charset="0"/>
                <a:ea typeface="Calibri" panose="020F0502020204030204" pitchFamily="34" charset="0"/>
                <a:cs typeface="Calibri" panose="020F0502020204030204" pitchFamily="34" charset="0"/>
                <a:hlinkClick r:id="rId4"/>
              </a:rPr>
              <a:t>https://doi.org/10.1002/aorn.13808</a:t>
            </a:r>
            <a:r>
              <a:rPr lang="en-US" sz="2600" kern="100" dirty="0">
                <a:effectLst/>
                <a:latin typeface="Calibri" panose="020F0502020204030204" pitchFamily="34" charset="0"/>
                <a:ea typeface="Calibri" panose="020F0502020204030204" pitchFamily="34" charset="0"/>
                <a:cs typeface="Calibri" panose="020F0502020204030204" pitchFamily="34" charset="0"/>
              </a:rPr>
              <a:t> </a:t>
            </a:r>
          </a:p>
          <a:p>
            <a:r>
              <a:rPr lang="en-US" sz="2600" kern="100">
                <a:effectLst/>
                <a:latin typeface="Calibri" panose="020F0502020204030204" pitchFamily="34" charset="0"/>
                <a:ea typeface="Calibri" panose="020F0502020204030204" pitchFamily="34" charset="0"/>
                <a:cs typeface="Calibri" panose="020F0502020204030204" pitchFamily="34" charset="0"/>
              </a:rPr>
              <a:t>Ross KA, </a:t>
            </a:r>
            <a:r>
              <a:rPr lang="en-US" sz="2600" kern="100" dirty="0">
                <a:effectLst/>
                <a:latin typeface="Calibri" panose="020F0502020204030204" pitchFamily="34" charset="0"/>
                <a:ea typeface="Calibri" panose="020F0502020204030204" pitchFamily="34" charset="0"/>
                <a:cs typeface="Calibri" panose="020F0502020204030204" pitchFamily="34" charset="0"/>
              </a:rPr>
              <a:t>Bell GC. A culture-centered approach to improving healthy trans-patient–practitioner communication: recommendations for practitioners communicating with trans individuals. </a:t>
            </a:r>
            <a:r>
              <a:rPr lang="en-US" sz="2600" i="1" kern="100" dirty="0">
                <a:effectLst/>
                <a:latin typeface="Calibri" panose="020F0502020204030204" pitchFamily="34" charset="0"/>
                <a:ea typeface="Calibri" panose="020F0502020204030204" pitchFamily="34" charset="0"/>
                <a:cs typeface="Calibri" panose="020F0502020204030204" pitchFamily="34" charset="0"/>
              </a:rPr>
              <a:t>Health Communication</a:t>
            </a:r>
            <a:r>
              <a:rPr lang="en-US" sz="2600" kern="100" dirty="0">
                <a:effectLst/>
                <a:latin typeface="Calibri" panose="020F0502020204030204" pitchFamily="34" charset="0"/>
                <a:ea typeface="Calibri" panose="020F0502020204030204" pitchFamily="34" charset="0"/>
                <a:cs typeface="Calibri" panose="020F0502020204030204" pitchFamily="34" charset="0"/>
              </a:rPr>
              <a:t>. 2017;32(6):730-740. </a:t>
            </a:r>
            <a:r>
              <a:rPr lang="en-US" sz="26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https://doi.org/10.1080/10410236.2016.1172286</a:t>
            </a:r>
            <a:r>
              <a:rPr lang="en-US" sz="26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kern="100" dirty="0" err="1">
                <a:effectLst/>
                <a:latin typeface="Calibri" panose="020F0502020204030204" pitchFamily="34" charset="0"/>
                <a:ea typeface="Calibri" panose="020F0502020204030204" pitchFamily="34" charset="0"/>
                <a:cs typeface="Calibri" panose="020F0502020204030204" pitchFamily="34" charset="0"/>
              </a:rPr>
              <a:t>Tollinche</a:t>
            </a:r>
            <a:r>
              <a:rPr lang="en-US" sz="2600" kern="100" dirty="0">
                <a:effectLst/>
                <a:latin typeface="Calibri" panose="020F0502020204030204" pitchFamily="34" charset="0"/>
                <a:ea typeface="Calibri" panose="020F0502020204030204" pitchFamily="34" charset="0"/>
                <a:cs typeface="Calibri" panose="020F0502020204030204" pitchFamily="34" charset="0"/>
              </a:rPr>
              <a:t> LE, Walters CB, Radix A, et al. The perioperative care of the transgender patient. </a:t>
            </a:r>
            <a:r>
              <a:rPr lang="en-US" sz="2600" i="1" kern="100" dirty="0" err="1">
                <a:effectLst/>
                <a:latin typeface="Calibri" panose="020F0502020204030204" pitchFamily="34" charset="0"/>
                <a:ea typeface="Calibri" panose="020F0502020204030204" pitchFamily="34" charset="0"/>
                <a:cs typeface="Calibri" panose="020F0502020204030204" pitchFamily="34" charset="0"/>
              </a:rPr>
              <a:t>Anesth</a:t>
            </a:r>
            <a:r>
              <a:rPr lang="en-US" sz="2600" i="1" kern="100" dirty="0">
                <a:effectLst/>
                <a:latin typeface="Calibri" panose="020F0502020204030204" pitchFamily="34" charset="0"/>
                <a:ea typeface="Calibri" panose="020F0502020204030204" pitchFamily="34" charset="0"/>
                <a:cs typeface="Calibri" panose="020F0502020204030204" pitchFamily="34" charset="0"/>
              </a:rPr>
              <a:t> </a:t>
            </a:r>
            <a:r>
              <a:rPr lang="en-US" sz="2600" i="1" kern="100" dirty="0" err="1">
                <a:effectLst/>
                <a:latin typeface="Calibri" panose="020F0502020204030204" pitchFamily="34" charset="0"/>
                <a:ea typeface="Calibri" panose="020F0502020204030204" pitchFamily="34" charset="0"/>
                <a:cs typeface="Calibri" panose="020F0502020204030204" pitchFamily="34" charset="0"/>
              </a:rPr>
              <a:t>Analg</a:t>
            </a:r>
            <a:r>
              <a:rPr lang="en-US" sz="2600" kern="100" dirty="0">
                <a:effectLst/>
                <a:latin typeface="Calibri" panose="020F0502020204030204" pitchFamily="34" charset="0"/>
                <a:ea typeface="Calibri" panose="020F0502020204030204" pitchFamily="34" charset="0"/>
                <a:cs typeface="Calibri" panose="020F0502020204030204" pitchFamily="34" charset="0"/>
              </a:rPr>
              <a:t>. 2018;127(2):359-366. </a:t>
            </a:r>
            <a:r>
              <a:rPr lang="en-US" sz="26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https://doi.org/10.1213/ANE.0000000000003371</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847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062681" y="1690688"/>
            <a:ext cx="10404389" cy="4049339"/>
          </a:xfrm>
        </p:spPr>
        <p:txBody>
          <a:bodyPr>
            <a:normAutofit/>
          </a:bodyPr>
          <a:lstStyle/>
          <a:p>
            <a:r>
              <a:rPr lang="en-US" dirty="0"/>
              <a:t>Population approximately 1.6 million in the United States</a:t>
            </a:r>
          </a:p>
          <a:p>
            <a:pPr marL="226695" indent="-226695"/>
            <a:r>
              <a:rPr lang="en-US" dirty="0"/>
              <a:t>Not a disease or disorder</a:t>
            </a:r>
          </a:p>
          <a:p>
            <a:pPr marL="226695" indent="-226695"/>
            <a:r>
              <a:rPr lang="en-US" dirty="0"/>
              <a:t>Increasing presence in the medical setting</a:t>
            </a:r>
          </a:p>
          <a:p>
            <a:pPr marL="461645" lvl="1"/>
            <a:r>
              <a:rPr lang="en-US" dirty="0"/>
              <a:t>Improved access, increased visibility, increased acceptance</a:t>
            </a:r>
          </a:p>
          <a:p>
            <a:pPr marL="226695" indent="-226695"/>
            <a:r>
              <a:rPr lang="en-US" dirty="0"/>
              <a:t>Responsibility for cultural competence, knowledge, and skills</a:t>
            </a:r>
          </a:p>
          <a:p>
            <a:r>
              <a:rPr lang="en-US" dirty="0"/>
              <a:t>Patients may defer health care to protect privacy and avoid bias</a:t>
            </a:r>
          </a:p>
          <a:p>
            <a:pPr marL="0" indent="0">
              <a:buNone/>
            </a:pPr>
            <a:endParaRPr lang="en-US" dirty="0"/>
          </a:p>
        </p:txBody>
      </p:sp>
    </p:spTree>
    <p:extLst>
      <p:ext uri="{BB962C8B-B14F-4D97-AF65-F5344CB8AC3E}">
        <p14:creationId xmlns:p14="http://schemas.microsoft.com/office/powerpoint/2010/main" val="67438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Duty to care for the whole person</a:t>
            </a:r>
          </a:p>
          <a:p>
            <a:r>
              <a:rPr lang="en-US" dirty="0"/>
              <a:t>Patient population is constantly evolving</a:t>
            </a:r>
          </a:p>
          <a:p>
            <a:r>
              <a:rPr lang="en-US" dirty="0"/>
              <a:t>Failure to identify patients’ specific needs creates barriers between patients and health care professionals</a:t>
            </a:r>
          </a:p>
          <a:p>
            <a:r>
              <a:rPr lang="en-US" dirty="0"/>
              <a:t>Affects quality of care and outcomes</a:t>
            </a:r>
          </a:p>
        </p:txBody>
      </p:sp>
      <p:pic>
        <p:nvPicPr>
          <p:cNvPr id="1026" name="Picture 2" descr="Transgender Health Care Needs to Be Holistic and Driven by Trans Voices">
            <a:extLst>
              <a:ext uri="{FF2B5EF4-FFF2-40B4-BE49-F238E27FC236}">
                <a16:creationId xmlns:a16="http://schemas.microsoft.com/office/drawing/2014/main" id="{A1E14365-89DF-49A5-8BFA-BC9802621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111" y="4139534"/>
            <a:ext cx="4075597" cy="27184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E8481B-6224-49E8-8EB5-BC8BDF2FEE59}"/>
              </a:ext>
            </a:extLst>
          </p:cNvPr>
          <p:cNvSpPr txBox="1"/>
          <p:nvPr/>
        </p:nvSpPr>
        <p:spPr>
          <a:xfrm>
            <a:off x="9092945" y="6401373"/>
            <a:ext cx="2794255" cy="461665"/>
          </a:xfrm>
          <a:prstGeom prst="rect">
            <a:avLst/>
          </a:prstGeom>
          <a:noFill/>
        </p:spPr>
        <p:txBody>
          <a:bodyPr wrap="square" rtlCol="0">
            <a:spAutoFit/>
          </a:bodyPr>
          <a:lstStyle/>
          <a:p>
            <a:pPr algn="ctr"/>
            <a:r>
              <a:rPr lang="en-US" sz="800" dirty="0"/>
              <a:t>https://health.usnews.com/health-care/for-better/articles/transgender-health-care-needs-to-be-holistic-and-driven-by-trans-voices</a:t>
            </a:r>
          </a:p>
        </p:txBody>
      </p:sp>
    </p:spTree>
    <p:extLst>
      <p:ext uri="{BB962C8B-B14F-4D97-AF65-F5344CB8AC3E}">
        <p14:creationId xmlns:p14="http://schemas.microsoft.com/office/powerpoint/2010/main" val="515519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a:xfrm>
            <a:off x="867579" y="1581767"/>
            <a:ext cx="6876374" cy="4374190"/>
          </a:xfrm>
        </p:spPr>
        <p:txBody>
          <a:bodyPr>
            <a:normAutofit/>
          </a:bodyPr>
          <a:lstStyle/>
          <a:p>
            <a:r>
              <a:rPr lang="en-US" dirty="0"/>
              <a:t>Sex</a:t>
            </a:r>
          </a:p>
          <a:p>
            <a:r>
              <a:rPr lang="en-US" dirty="0"/>
              <a:t>Gender</a:t>
            </a:r>
          </a:p>
          <a:p>
            <a:r>
              <a:rPr lang="en-US" dirty="0"/>
              <a:t>Assigned gender</a:t>
            </a:r>
          </a:p>
          <a:p>
            <a:r>
              <a:rPr lang="en-US" dirty="0"/>
              <a:t>Transgender</a:t>
            </a:r>
          </a:p>
          <a:p>
            <a:r>
              <a:rPr lang="en-US" dirty="0"/>
              <a:t>Cisgender</a:t>
            </a:r>
          </a:p>
          <a:p>
            <a:r>
              <a:rPr lang="en-US" dirty="0"/>
              <a:t>Binary</a:t>
            </a:r>
          </a:p>
          <a:p>
            <a:r>
              <a:rPr lang="en-US" dirty="0"/>
              <a:t>Nonbinary</a:t>
            </a:r>
          </a:p>
        </p:txBody>
      </p:sp>
      <p:pic>
        <p:nvPicPr>
          <p:cNvPr id="4" name="Picture 3">
            <a:extLst>
              <a:ext uri="{FF2B5EF4-FFF2-40B4-BE49-F238E27FC236}">
                <a16:creationId xmlns:a16="http://schemas.microsoft.com/office/drawing/2014/main" id="{099E9C5F-4F56-4F8B-91FE-72D0746E5F0C}"/>
              </a:ext>
            </a:extLst>
          </p:cNvPr>
          <p:cNvPicPr>
            <a:picLocks noChangeAspect="1"/>
          </p:cNvPicPr>
          <p:nvPr/>
        </p:nvPicPr>
        <p:blipFill>
          <a:blip r:embed="rId3"/>
          <a:stretch>
            <a:fillRect/>
          </a:stretch>
        </p:blipFill>
        <p:spPr>
          <a:xfrm>
            <a:off x="6145107" y="400008"/>
            <a:ext cx="5179314" cy="5752255"/>
          </a:xfrm>
          <a:prstGeom prst="rect">
            <a:avLst/>
          </a:prstGeom>
        </p:spPr>
      </p:pic>
      <p:sp>
        <p:nvSpPr>
          <p:cNvPr id="5" name="TextBox 4">
            <a:extLst>
              <a:ext uri="{FF2B5EF4-FFF2-40B4-BE49-F238E27FC236}">
                <a16:creationId xmlns:a16="http://schemas.microsoft.com/office/drawing/2014/main" id="{6DB94542-D509-48D7-AFBD-A74F0E13C3A3}"/>
              </a:ext>
            </a:extLst>
          </p:cNvPr>
          <p:cNvSpPr txBox="1"/>
          <p:nvPr/>
        </p:nvSpPr>
        <p:spPr>
          <a:xfrm>
            <a:off x="6804454" y="6457992"/>
            <a:ext cx="3257741" cy="215444"/>
          </a:xfrm>
          <a:prstGeom prst="rect">
            <a:avLst/>
          </a:prstGeom>
          <a:noFill/>
        </p:spPr>
        <p:txBody>
          <a:bodyPr wrap="square" rtlCol="0">
            <a:spAutoFit/>
          </a:bodyPr>
          <a:lstStyle/>
          <a:p>
            <a:pPr algn="ctr"/>
            <a:r>
              <a:rPr lang="en-US" sz="800" dirty="0"/>
              <a:t>https://cihr-irsc.gc.ca/e/documents/igh_s17_infographic_gender_sex-en.pdf</a:t>
            </a:r>
          </a:p>
        </p:txBody>
      </p:sp>
    </p:spTree>
    <p:extLst>
      <p:ext uri="{BB962C8B-B14F-4D97-AF65-F5344CB8AC3E}">
        <p14:creationId xmlns:p14="http://schemas.microsoft.com/office/powerpoint/2010/main" val="405797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a:xfrm>
            <a:off x="773039" y="1690688"/>
            <a:ext cx="7729728" cy="4042847"/>
          </a:xfrm>
        </p:spPr>
        <p:txBody>
          <a:bodyPr/>
          <a:lstStyle/>
          <a:p>
            <a:r>
              <a:rPr lang="en-US" dirty="0"/>
              <a:t>Continuum</a:t>
            </a:r>
          </a:p>
          <a:p>
            <a:r>
              <a:rPr lang="en-US" dirty="0"/>
              <a:t>Sexuality vs Gender</a:t>
            </a:r>
          </a:p>
          <a:p>
            <a:r>
              <a:rPr lang="en-US" dirty="0"/>
              <a:t>Transitioning</a:t>
            </a:r>
          </a:p>
          <a:p>
            <a:r>
              <a:rPr lang="en-US" dirty="0"/>
              <a:t>Gender dysphoria </a:t>
            </a:r>
          </a:p>
          <a:p>
            <a:r>
              <a:rPr lang="en-US" dirty="0"/>
              <a:t>Transphobia</a:t>
            </a:r>
          </a:p>
          <a:p>
            <a:r>
              <a:rPr lang="en-US" dirty="0"/>
              <a:t>Gender-affirming care</a:t>
            </a:r>
          </a:p>
          <a:p>
            <a:endParaRPr lang="en-US" dirty="0"/>
          </a:p>
        </p:txBody>
      </p:sp>
      <p:pic>
        <p:nvPicPr>
          <p:cNvPr id="6" name="Picture 2" descr="https://images.theconversation.com/files/84576/original/image-20150610-6804-12xtieo.png?ixlib=rb-1.1.0&amp;q=45&amp;auto=format&amp;w=754&amp;fit=clip">
            <a:extLst>
              <a:ext uri="{FF2B5EF4-FFF2-40B4-BE49-F238E27FC236}">
                <a16:creationId xmlns:a16="http://schemas.microsoft.com/office/drawing/2014/main" id="{50606580-0B2B-A34C-BD63-2D738E98D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220" y="844063"/>
            <a:ext cx="7179093" cy="519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42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Pronouns</a:t>
            </a:r>
          </a:p>
        </p:txBody>
      </p:sp>
      <p:sp>
        <p:nvSpPr>
          <p:cNvPr id="3" name="Content Placeholder 2"/>
          <p:cNvSpPr>
            <a:spLocks noGrp="1"/>
          </p:cNvSpPr>
          <p:nvPr>
            <p:ph idx="1"/>
          </p:nvPr>
        </p:nvSpPr>
        <p:spPr>
          <a:xfrm>
            <a:off x="1242596" y="1383957"/>
            <a:ext cx="7729728" cy="4571999"/>
          </a:xfrm>
        </p:spPr>
        <p:txBody>
          <a:bodyPr>
            <a:normAutofit/>
          </a:bodyPr>
          <a:lstStyle/>
          <a:p>
            <a:r>
              <a:rPr lang="en-US" dirty="0"/>
              <a:t>Names and pronouns are important</a:t>
            </a:r>
          </a:p>
          <a:p>
            <a:r>
              <a:rPr lang="en-US" dirty="0"/>
              <a:t>Getting it wrong</a:t>
            </a:r>
          </a:p>
          <a:p>
            <a:pPr lvl="1"/>
            <a:r>
              <a:rPr lang="en-US" dirty="0" err="1"/>
              <a:t>Misgendering</a:t>
            </a:r>
            <a:endParaRPr lang="en-US" dirty="0"/>
          </a:p>
          <a:p>
            <a:pPr lvl="1"/>
            <a:r>
              <a:rPr lang="en-US" dirty="0" err="1"/>
              <a:t>Deadnaming</a:t>
            </a:r>
            <a:endParaRPr lang="en-US" dirty="0"/>
          </a:p>
          <a:p>
            <a:r>
              <a:rPr lang="en-US" dirty="0"/>
              <a:t>Getting it right</a:t>
            </a:r>
          </a:p>
          <a:p>
            <a:pPr lvl="1"/>
            <a:r>
              <a:rPr lang="en-US" dirty="0"/>
              <a:t>Safety</a:t>
            </a:r>
          </a:p>
          <a:p>
            <a:pPr lvl="1"/>
            <a:r>
              <a:rPr lang="en-US" dirty="0"/>
              <a:t>Inclusion</a:t>
            </a:r>
          </a:p>
          <a:p>
            <a:pPr lvl="1"/>
            <a:r>
              <a:rPr lang="en-US" dirty="0"/>
              <a:t>Validity</a:t>
            </a:r>
          </a:p>
        </p:txBody>
      </p:sp>
    </p:spTree>
    <p:extLst>
      <p:ext uri="{BB962C8B-B14F-4D97-AF65-F5344CB8AC3E}">
        <p14:creationId xmlns:p14="http://schemas.microsoft.com/office/powerpoint/2010/main" val="133035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ender neutral pronouns. Source: https://www.samuelmerritt.edu/pride/gender">
            <a:extLst>
              <a:ext uri="{FF2B5EF4-FFF2-40B4-BE49-F238E27FC236}">
                <a16:creationId xmlns:a16="http://schemas.microsoft.com/office/drawing/2014/main" id="{33B61607-BAE8-4122-A591-C1FAEF781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611" y="0"/>
            <a:ext cx="78836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898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81" y="181961"/>
            <a:ext cx="11577637" cy="1325563"/>
          </a:xfrm>
        </p:spPr>
        <p:txBody>
          <a:bodyPr/>
          <a:lstStyle/>
          <a:p>
            <a:r>
              <a:rPr lang="en-US" dirty="0"/>
              <a:t>Privacy</a:t>
            </a:r>
          </a:p>
        </p:txBody>
      </p:sp>
      <p:sp>
        <p:nvSpPr>
          <p:cNvPr id="3" name="Content Placeholder 2"/>
          <p:cNvSpPr>
            <a:spLocks noGrp="1"/>
          </p:cNvSpPr>
          <p:nvPr>
            <p:ph idx="1"/>
          </p:nvPr>
        </p:nvSpPr>
        <p:spPr>
          <a:xfrm>
            <a:off x="1087395" y="1242646"/>
            <a:ext cx="8873469" cy="4783016"/>
          </a:xfrm>
        </p:spPr>
        <p:txBody>
          <a:bodyPr>
            <a:normAutofit lnSpcReduction="10000"/>
          </a:bodyPr>
          <a:lstStyle/>
          <a:p>
            <a:r>
              <a:rPr lang="en-US" dirty="0"/>
              <a:t>Questions</a:t>
            </a:r>
          </a:p>
          <a:p>
            <a:r>
              <a:rPr lang="en-US" dirty="0"/>
              <a:t>Assessment</a:t>
            </a:r>
          </a:p>
          <a:p>
            <a:r>
              <a:rPr lang="en-US" dirty="0"/>
              <a:t>If someone discloses to you that they are transgender, obtain permission before discussing this with anyone else</a:t>
            </a:r>
          </a:p>
          <a:p>
            <a:r>
              <a:rPr lang="en-US" dirty="0"/>
              <a:t>Not always necessary to disclose</a:t>
            </a:r>
          </a:p>
          <a:p>
            <a:r>
              <a:rPr lang="en-US" dirty="0"/>
              <a:t>Information should be captured during registration</a:t>
            </a:r>
          </a:p>
          <a:p>
            <a:pPr lvl="1"/>
            <a:r>
              <a:rPr lang="en-US" dirty="0"/>
              <a:t>Name</a:t>
            </a:r>
          </a:p>
          <a:p>
            <a:pPr lvl="1"/>
            <a:r>
              <a:rPr lang="en-US" dirty="0"/>
              <a:t>Pronouns</a:t>
            </a:r>
          </a:p>
          <a:p>
            <a:pPr lvl="1"/>
            <a:r>
              <a:rPr lang="en-US" dirty="0"/>
              <a:t>Confirm documents</a:t>
            </a:r>
          </a:p>
          <a:p>
            <a:r>
              <a:rPr lang="en-US" dirty="0"/>
              <a:t>Minimize traffic and rotation of staff</a:t>
            </a:r>
          </a:p>
          <a:p>
            <a:pPr lvl="1"/>
            <a:endParaRPr lang="en-US" dirty="0"/>
          </a:p>
        </p:txBody>
      </p:sp>
    </p:spTree>
    <p:extLst>
      <p:ext uri="{BB962C8B-B14F-4D97-AF65-F5344CB8AC3E}">
        <p14:creationId xmlns:p14="http://schemas.microsoft.com/office/powerpoint/2010/main" val="94882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58877"/>
            <a:ext cx="11577637" cy="1050796"/>
          </a:xfrm>
        </p:spPr>
        <p:txBody>
          <a:bodyPr/>
          <a:lstStyle/>
          <a:p>
            <a:r>
              <a:rPr lang="en-US" dirty="0"/>
              <a:t>Communication</a:t>
            </a:r>
          </a:p>
        </p:txBody>
      </p:sp>
      <p:sp>
        <p:nvSpPr>
          <p:cNvPr id="3" name="Content Placeholder 2"/>
          <p:cNvSpPr>
            <a:spLocks noGrp="1"/>
          </p:cNvSpPr>
          <p:nvPr>
            <p:ph idx="1"/>
          </p:nvPr>
        </p:nvSpPr>
        <p:spPr>
          <a:xfrm>
            <a:off x="475488" y="867508"/>
            <a:ext cx="10373744" cy="5051380"/>
          </a:xfrm>
        </p:spPr>
        <p:txBody>
          <a:bodyPr>
            <a:normAutofit fontScale="92500" lnSpcReduction="10000"/>
          </a:bodyPr>
          <a:lstStyle/>
          <a:p>
            <a:r>
              <a:rPr lang="en-US" dirty="0"/>
              <a:t>Explain the importance of assessments and examinations and the details of the process before you begin</a:t>
            </a:r>
          </a:p>
          <a:p>
            <a:r>
              <a:rPr lang="en-US" dirty="0"/>
              <a:t>Listen</a:t>
            </a:r>
          </a:p>
          <a:p>
            <a:r>
              <a:rPr lang="en-US" dirty="0"/>
              <a:t>Introduce yourself with your name and pronouns</a:t>
            </a:r>
          </a:p>
          <a:p>
            <a:r>
              <a:rPr lang="en-US" dirty="0"/>
              <a:t>Don’t assume someone’s gender identity, and use gender neutral language until they let you know</a:t>
            </a:r>
          </a:p>
          <a:p>
            <a:r>
              <a:rPr lang="en-US" dirty="0"/>
              <a:t>Be inclusive </a:t>
            </a:r>
          </a:p>
          <a:p>
            <a:r>
              <a:rPr lang="en-US" dirty="0"/>
              <a:t>Be aware of your body language</a:t>
            </a:r>
          </a:p>
          <a:p>
            <a:r>
              <a:rPr lang="en-US" dirty="0"/>
              <a:t>Use descriptive language the patient is comfortable with</a:t>
            </a:r>
          </a:p>
          <a:p>
            <a:r>
              <a:rPr lang="en-US" dirty="0"/>
              <a:t>Be aware of difficulties related to patient identification</a:t>
            </a:r>
          </a:p>
          <a:p>
            <a:pPr lvl="1"/>
            <a:r>
              <a:rPr lang="en-US" dirty="0"/>
              <a:t>Can be difficult to change name and gender on identification documents</a:t>
            </a:r>
          </a:p>
          <a:p>
            <a:r>
              <a:rPr lang="en-US" dirty="0"/>
              <a:t>Advocate</a:t>
            </a:r>
          </a:p>
          <a:p>
            <a:pPr lvl="1"/>
            <a:endParaRPr lang="en-US" dirty="0"/>
          </a:p>
        </p:txBody>
      </p:sp>
      <p:pic>
        <p:nvPicPr>
          <p:cNvPr id="5122" name="Picture 2" descr="A Guide to Understanding Gender Identity and Pronouns : NPR">
            <a:extLst>
              <a:ext uri="{FF2B5EF4-FFF2-40B4-BE49-F238E27FC236}">
                <a16:creationId xmlns:a16="http://schemas.microsoft.com/office/drawing/2014/main" id="{1526FD02-4407-44D2-AE80-B276C7449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911" y="2866372"/>
            <a:ext cx="2180492" cy="20435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C894F0-F9B1-4D44-BC0A-9A5EDE8E5054}"/>
              </a:ext>
            </a:extLst>
          </p:cNvPr>
          <p:cNvSpPr txBox="1"/>
          <p:nvPr/>
        </p:nvSpPr>
        <p:spPr>
          <a:xfrm>
            <a:off x="9960864" y="6583680"/>
            <a:ext cx="1755648" cy="215444"/>
          </a:xfrm>
          <a:prstGeom prst="rect">
            <a:avLst/>
          </a:prstGeom>
          <a:noFill/>
        </p:spPr>
        <p:txBody>
          <a:bodyPr wrap="square" rtlCol="0">
            <a:spAutoFit/>
          </a:bodyPr>
          <a:lstStyle/>
          <a:p>
            <a:pPr algn="ctr"/>
            <a:r>
              <a:rPr lang="en-US" sz="800" dirty="0"/>
              <a:t>npr.org</a:t>
            </a:r>
          </a:p>
        </p:txBody>
      </p:sp>
    </p:spTree>
    <p:extLst>
      <p:ext uri="{BB962C8B-B14F-4D97-AF65-F5344CB8AC3E}">
        <p14:creationId xmlns:p14="http://schemas.microsoft.com/office/powerpoint/2010/main" val="1358779101"/>
      </p:ext>
    </p:extLst>
  </p:cSld>
  <p:clrMapOvr>
    <a:masterClrMapping/>
  </p:clrMapOvr>
</p:sld>
</file>

<file path=ppt/theme/theme1.xml><?xml version="1.0" encoding="utf-8"?>
<a:theme xmlns:a="http://schemas.openxmlformats.org/drawingml/2006/main" name="Office Theme">
  <a:themeElements>
    <a:clrScheme name="Custom 3">
      <a:dk1>
        <a:srgbClr val="5A5A5B"/>
      </a:dk1>
      <a:lt1>
        <a:srgbClr val="FFFFFF"/>
      </a:lt1>
      <a:dk2>
        <a:srgbClr val="00ACA6"/>
      </a:dk2>
      <a:lt2>
        <a:srgbClr val="FFFFFF"/>
      </a:lt2>
      <a:accent1>
        <a:srgbClr val="00ACA6"/>
      </a:accent1>
      <a:accent2>
        <a:srgbClr val="5EB978"/>
      </a:accent2>
      <a:accent3>
        <a:srgbClr val="00867B"/>
      </a:accent3>
      <a:accent4>
        <a:srgbClr val="006D7B"/>
      </a:accent4>
      <a:accent5>
        <a:srgbClr val="A1CA67"/>
      </a:accent5>
      <a:accent6>
        <a:srgbClr val="569BBE"/>
      </a:accent6>
      <a:hlink>
        <a:srgbClr val="5EB978"/>
      </a:hlink>
      <a:folHlink>
        <a:srgbClr val="5A5A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918ACB5380CC4793054AAE0476626F" ma:contentTypeVersion="18" ma:contentTypeDescription="Create a new document." ma:contentTypeScope="" ma:versionID="89b8f38743ae8b5f5b2f5e09ffb66c17">
  <xsd:schema xmlns:xsd="http://www.w3.org/2001/XMLSchema" xmlns:xs="http://www.w3.org/2001/XMLSchema" xmlns:p="http://schemas.microsoft.com/office/2006/metadata/properties" xmlns:ns2="7f0325fb-172a-40b0-9a7e-50ba0a4e6bb7" xmlns:ns3="fb16b1b3-41a9-4256-935f-5a8db7896212" targetNamespace="http://schemas.microsoft.com/office/2006/metadata/properties" ma:root="true" ma:fieldsID="efae664994d3ecf52a89c33d64c0df70" ns2:_="" ns3:_="">
    <xsd:import namespace="7f0325fb-172a-40b0-9a7e-50ba0a4e6bb7"/>
    <xsd:import namespace="fb16b1b3-41a9-4256-935f-5a8db78962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_Flow_SignoffStatus"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325fb-172a-40b0-9a7e-50ba0a4e6bb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649d19b4-cdff-4239-83c0-60233500499f}" ma:internalName="TaxCatchAll" ma:showField="CatchAllData" ma:web="7f0325fb-172a-40b0-9a7e-50ba0a4e6bb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b16b1b3-41a9-4256-935f-5a8db789621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_x0024_Resources_x003a_core_x002c_Signoff_Status_x003b_">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623277-6309-4039-a153-8eedd4e8fe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16b1b3-41a9-4256-935f-5a8db7896212">
      <Terms xmlns="http://schemas.microsoft.com/office/infopath/2007/PartnerControls"/>
    </lcf76f155ced4ddcb4097134ff3c332f>
    <TaxCatchAll xmlns="7f0325fb-172a-40b0-9a7e-50ba0a4e6bb7" xsi:nil="true"/>
    <_Flow_SignoffStatus xmlns="fb16b1b3-41a9-4256-935f-5a8db7896212" xsi:nil="true"/>
    <MediaLengthInSeconds xmlns="fb16b1b3-41a9-4256-935f-5a8db7896212" xsi:nil="true"/>
    <SharedWithUsers xmlns="7f0325fb-172a-40b0-9a7e-50ba0a4e6bb7">
      <UserInfo>
        <DisplayName/>
        <AccountId xsi:nil="true"/>
        <AccountType/>
      </UserInfo>
    </SharedWithUsers>
  </documentManagement>
</p:properties>
</file>

<file path=customXml/itemProps1.xml><?xml version="1.0" encoding="utf-8"?>
<ds:datastoreItem xmlns:ds="http://schemas.openxmlformats.org/officeDocument/2006/customXml" ds:itemID="{25A4B821-ADD3-4426-B432-695FC33BA6EC}"/>
</file>

<file path=customXml/itemProps2.xml><?xml version="1.0" encoding="utf-8"?>
<ds:datastoreItem xmlns:ds="http://schemas.openxmlformats.org/officeDocument/2006/customXml" ds:itemID="{5398317B-FE14-42A5-B823-DE564938A342}">
  <ds:schemaRefs>
    <ds:schemaRef ds:uri="http://schemas.microsoft.com/sharepoint/v3/contenttype/forms"/>
  </ds:schemaRefs>
</ds:datastoreItem>
</file>

<file path=customXml/itemProps3.xml><?xml version="1.0" encoding="utf-8"?>
<ds:datastoreItem xmlns:ds="http://schemas.openxmlformats.org/officeDocument/2006/customXml" ds:itemID="{327ADFC5-0403-4A2E-AD22-CFA2DD6D6E5D}">
  <ds:schemaRefs>
    <ds:schemaRef ds:uri="http://schemas.microsoft.com/office/2006/metadata/properties"/>
    <ds:schemaRef ds:uri="http://schemas.microsoft.com/office/infopath/2007/PartnerControls"/>
    <ds:schemaRef ds:uri="fb16b1b3-41a9-4256-935f-5a8db7896212"/>
    <ds:schemaRef ds:uri="7f0325fb-172a-40b0-9a7e-50ba0a4e6bb7"/>
  </ds:schemaRefs>
</ds:datastoreItem>
</file>

<file path=docProps/app.xml><?xml version="1.0" encoding="utf-8"?>
<Properties xmlns="http://schemas.openxmlformats.org/officeDocument/2006/extended-properties" xmlns:vt="http://schemas.openxmlformats.org/officeDocument/2006/docPropsVTypes">
  <TotalTime>476</TotalTime>
  <Words>3644</Words>
  <Application>Microsoft Office PowerPoint</Application>
  <PresentationFormat>Widescreen</PresentationFormat>
  <Paragraphs>202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Calibri</vt:lpstr>
      <vt:lpstr>Office Theme</vt:lpstr>
      <vt:lpstr>Perioperative Care of the Adult Transgender Patient</vt:lpstr>
      <vt:lpstr>Overview</vt:lpstr>
      <vt:lpstr>Overview</vt:lpstr>
      <vt:lpstr>Vocabulary</vt:lpstr>
      <vt:lpstr>Vocabulary</vt:lpstr>
      <vt:lpstr>Pronouns</vt:lpstr>
      <vt:lpstr>PowerPoint Presentation</vt:lpstr>
      <vt:lpstr>Privacy</vt:lpstr>
      <vt:lpstr>Communication</vt:lpstr>
      <vt:lpstr>List of References and Resources for this Tool Kit</vt:lpstr>
      <vt:lpstr>List of References and Resources for this Tool Kit</vt:lpstr>
      <vt:lpstr>List of References and Resources for this Tool Kit</vt:lpstr>
      <vt:lpstr>References for Part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Colleen Ladny</dc:creator>
  <cp:lastModifiedBy>Renae Battié</cp:lastModifiedBy>
  <cp:revision>5</cp:revision>
  <dcterms:created xsi:type="dcterms:W3CDTF">2023-06-01T16:16:27Z</dcterms:created>
  <dcterms:modified xsi:type="dcterms:W3CDTF">2024-07-17T21:51:24Z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0x01010072918ACB5380CC4793054AAE0476626F</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