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5" r:id="rId16"/>
    <p:sldId id="276" r:id="rId17"/>
    <p:sldId id="277"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y Ogg" initials="MO" lastIdx="6" clrIdx="0">
    <p:extLst>
      <p:ext uri="{19B8F6BF-5375-455C-9EA6-DF929625EA0E}">
        <p15:presenceInfo xmlns:p15="http://schemas.microsoft.com/office/powerpoint/2012/main" userId="S-1-5-21-2049858745-1877413546-945835055-457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8D"/>
    <a:srgbClr val="4AB4BF"/>
    <a:srgbClr val="0087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95" autoAdjust="0"/>
    <p:restoredTop sz="75183" autoAdjust="0"/>
  </p:normalViewPr>
  <p:slideViewPr>
    <p:cSldViewPr snapToGrid="0">
      <p:cViewPr varScale="1">
        <p:scale>
          <a:sx n="69" d="100"/>
          <a:sy n="69" d="100"/>
        </p:scale>
        <p:origin x="1176" y="72"/>
      </p:cViewPr>
      <p:guideLst/>
    </p:cSldViewPr>
  </p:slideViewPr>
  <p:notesTextViewPr>
    <p:cViewPr>
      <p:scale>
        <a:sx n="1" d="1"/>
        <a:sy n="1" d="1"/>
      </p:scale>
      <p:origin x="0" y="0"/>
    </p:cViewPr>
  </p:notesTextViewPr>
  <p:sorterViewPr>
    <p:cViewPr>
      <p:scale>
        <a:sx n="100" d="100"/>
        <a:sy n="100" d="100"/>
      </p:scale>
      <p:origin x="0" y="-1512"/>
    </p:cViewPr>
  </p:sorterViewPr>
  <p:notesViewPr>
    <p:cSldViewPr snapToGrid="0">
      <p:cViewPr varScale="1">
        <p:scale>
          <a:sx n="70" d="100"/>
          <a:sy n="70" d="100"/>
        </p:scale>
        <p:origin x="219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AD5E4C-7497-40CD-9D14-09C747B6A236}" type="datetimeFigureOut">
              <a:rPr lang="en-US" smtClean="0"/>
              <a:t>11/14/2018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2A5BBF-5646-4026-80D7-5DC7E6212F2B}" type="slidenum">
              <a:rPr lang="en-US" smtClean="0"/>
              <a:t>‹#›</a:t>
            </a:fld>
            <a:endParaRPr lang="en-US"/>
          </a:p>
        </p:txBody>
      </p:sp>
    </p:spTree>
    <p:extLst>
      <p:ext uri="{BB962C8B-B14F-4D97-AF65-F5344CB8AC3E}">
        <p14:creationId xmlns:p14="http://schemas.microsoft.com/office/powerpoint/2010/main" val="7894599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osha.gov/pls/oshaweb/owadisp.show_document?p_table=STANDARDS&amp;p_id=12716"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2A5BBF-5646-4026-80D7-5DC7E6212F2B}" type="slidenum">
              <a:rPr lang="en-US" smtClean="0"/>
              <a:t>1</a:t>
            </a:fld>
            <a:endParaRPr lang="en-US"/>
          </a:p>
        </p:txBody>
      </p:sp>
    </p:spTree>
    <p:extLst>
      <p:ext uri="{BB962C8B-B14F-4D97-AF65-F5344CB8AC3E}">
        <p14:creationId xmlns:p14="http://schemas.microsoft.com/office/powerpoint/2010/main" val="3997464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6979" name="Notes Placeholder 2"/>
          <p:cNvSpPr>
            <a:spLocks noGrp="1"/>
          </p:cNvSpPr>
          <p:nvPr>
            <p:ph type="body" idx="1"/>
          </p:nvPr>
        </p:nvSpPr>
        <p:spPr bwMode="auto"/>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OSHA’s respiratory protection </a:t>
            </a:r>
            <a:r>
              <a:rPr lang="en-US" sz="1600" u="sng" dirty="0"/>
              <a:t>recognizes</a:t>
            </a:r>
            <a:r>
              <a:rPr lang="en-US" sz="1600" dirty="0"/>
              <a:t> that lasers </a:t>
            </a:r>
            <a:r>
              <a:rPr lang="en-US" altLang="ja-JP" sz="1600" dirty="0">
                <a:solidFill>
                  <a:schemeClr val="tx1">
                    <a:lumMod val="65000"/>
                  </a:schemeClr>
                </a:solidFill>
              </a:rPr>
              <a:t>and electrosurgical smoke contains toxic, mutagenic, and carcinogenic elements. OSHA also </a:t>
            </a:r>
            <a:r>
              <a:rPr lang="en-US" altLang="ja-JP" sz="1600" u="sng" dirty="0">
                <a:solidFill>
                  <a:schemeClr val="tx1">
                    <a:lumMod val="65000"/>
                  </a:schemeClr>
                </a:solidFill>
              </a:rPr>
              <a:t>mandates and identifies</a:t>
            </a:r>
            <a:r>
              <a:rPr lang="en-US" altLang="ja-JP" sz="1600" dirty="0">
                <a:solidFill>
                  <a:schemeClr val="tx1">
                    <a:lumMod val="65000"/>
                  </a:schemeClr>
                </a:solidFill>
              </a:rPr>
              <a:t> the removal of atmospheric contaminants with acceptable engineering controls and local ventilation, including smoke evacuation </a:t>
            </a:r>
            <a:r>
              <a:rPr lang="en-US" altLang="ja-JP" sz="1600" dirty="0" smtClean="0">
                <a:solidFill>
                  <a:schemeClr val="tx1">
                    <a:lumMod val="65000"/>
                  </a:schemeClr>
                </a:solidFill>
              </a:rPr>
              <a:t>systems.</a:t>
            </a:r>
            <a:r>
              <a:rPr lang="en-US" altLang="ja-JP" sz="1600" baseline="30000" dirty="0" smtClean="0">
                <a:solidFill>
                  <a:schemeClr val="tx1">
                    <a:lumMod val="65000"/>
                  </a:schemeClr>
                </a:solidFill>
              </a:rPr>
              <a:t>1</a:t>
            </a:r>
            <a:r>
              <a:rPr lang="en-US" altLang="ja-JP" sz="1600" dirty="0" smtClean="0">
                <a:solidFill>
                  <a:schemeClr val="tx1">
                    <a:lumMod val="65000"/>
                  </a:schemeClr>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lumMod val="65000"/>
                </a:schemeClr>
              </a:solidFill>
              <a:latin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tx1">
                    <a:lumMod val="65000"/>
                  </a:schemeClr>
                </a:solidFill>
                <a:latin typeface="Calibri" panose="020F0502020204030204" pitchFamily="34" charset="0"/>
              </a:rPr>
              <a:t>Reference</a:t>
            </a:r>
          </a:p>
          <a:p>
            <a:pPr marL="231775" marR="0" lvl="0" indent="-231775" algn="l" defTabSz="914400" rtl="0" eaLnBrk="1" fontAlgn="auto" latinLnBrk="0" hangingPunct="1">
              <a:lnSpc>
                <a:spcPct val="100000"/>
              </a:lnSpc>
              <a:spcBef>
                <a:spcPts val="0"/>
              </a:spcBef>
              <a:spcAft>
                <a:spcPts val="0"/>
              </a:spcAft>
              <a:buClrTx/>
              <a:buSzTx/>
              <a:buFont typeface="+mj-lt"/>
              <a:buAutoNum type="arabicPeriod"/>
              <a:tabLst/>
              <a:defRPr/>
            </a:pPr>
            <a:r>
              <a:rPr lang="en-US" sz="1600" dirty="0" smtClean="0">
                <a:solidFill>
                  <a:srgbClr val="000000"/>
                </a:solidFill>
                <a:latin typeface="Calibri" panose="020F0502020204030204" pitchFamily="34" charset="0"/>
              </a:rPr>
              <a:t>29 CFR 1910.134. Personal protective equipment: respiratory protection. June 8, 2011. Occupational Safety and Health Administration. </a:t>
            </a:r>
            <a:r>
              <a:rPr lang="en-US" sz="1600" dirty="0" smtClean="0">
                <a:solidFill>
                  <a:srgbClr val="000000"/>
                </a:solidFill>
                <a:latin typeface="Calibri" panose="020F0502020204030204" pitchFamily="34" charset="0"/>
                <a:hlinkClick r:id="rId3"/>
              </a:rPr>
              <a:t>https://www.osha.gov/pls/oshaweb/owadisp.show_document?p_table=STANDARDS&amp;p_id=12716</a:t>
            </a:r>
            <a:r>
              <a:rPr lang="en-US" sz="1600" dirty="0" smtClean="0">
                <a:solidFill>
                  <a:srgbClr val="000000"/>
                </a:solidFill>
                <a:latin typeface="Calibri" panose="020F0502020204030204" pitchFamily="34" charset="0"/>
              </a:rPr>
              <a:t>. Accessed March 13, 2018.</a:t>
            </a:r>
            <a:endParaRPr lang="en-US" sz="1600" dirty="0" smtClean="0"/>
          </a:p>
          <a:p>
            <a:pPr>
              <a:defRPr/>
            </a:pPr>
            <a:endParaRPr lang="en-US" dirty="0" smtClean="0"/>
          </a:p>
        </p:txBody>
      </p:sp>
      <p:sp>
        <p:nvSpPr>
          <p:cNvPr id="5" name="Slide Number Placeholder 4"/>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57066" indent="-291179" eaLnBrk="0" hangingPunct="0">
              <a:defRPr>
                <a:solidFill>
                  <a:schemeClr val="tx1"/>
                </a:solidFill>
                <a:latin typeface="Arial" panose="020B0604020202020204" pitchFamily="34" charset="0"/>
                <a:cs typeface="Arial" panose="020B0604020202020204" pitchFamily="34" charset="0"/>
              </a:defRPr>
            </a:lvl2pPr>
            <a:lvl3pPr marL="1164717" indent="-232943" eaLnBrk="0" hangingPunct="0">
              <a:defRPr>
                <a:solidFill>
                  <a:schemeClr val="tx1"/>
                </a:solidFill>
                <a:latin typeface="Arial" panose="020B0604020202020204" pitchFamily="34" charset="0"/>
                <a:cs typeface="Arial" panose="020B0604020202020204" pitchFamily="34" charset="0"/>
              </a:defRPr>
            </a:lvl3pPr>
            <a:lvl4pPr marL="1630604" indent="-232943" eaLnBrk="0" hangingPunct="0">
              <a:defRPr>
                <a:solidFill>
                  <a:schemeClr val="tx1"/>
                </a:solidFill>
                <a:latin typeface="Arial" panose="020B0604020202020204" pitchFamily="34" charset="0"/>
                <a:cs typeface="Arial" panose="020B0604020202020204" pitchFamily="34" charset="0"/>
              </a:defRPr>
            </a:lvl4pPr>
            <a:lvl5pPr marL="2096491" indent="-232943" eaLnBrk="0" hangingPunct="0">
              <a:defRPr>
                <a:solidFill>
                  <a:schemeClr val="tx1"/>
                </a:solidFill>
                <a:latin typeface="Arial" panose="020B0604020202020204" pitchFamily="34" charset="0"/>
                <a:cs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5E884AC-75BA-401A-AEB0-452C7B777445}" type="slidenum">
              <a:rPr lang="en-US" altLang="en-US">
                <a:latin typeface="Calibri" panose="020F0502020204030204" pitchFamily="34" charset="0"/>
              </a:rPr>
              <a:pPr eaLnBrk="1" hangingPunct="1"/>
              <a:t>10</a:t>
            </a:fld>
            <a:endParaRPr lang="en-US" altLang="en-US">
              <a:latin typeface="Calibri" panose="020F0502020204030204" pitchFamily="34" charset="0"/>
            </a:endParaRPr>
          </a:p>
        </p:txBody>
      </p:sp>
    </p:spTree>
    <p:extLst>
      <p:ext uri="{BB962C8B-B14F-4D97-AF65-F5344CB8AC3E}">
        <p14:creationId xmlns:p14="http://schemas.microsoft.com/office/powerpoint/2010/main" val="20880272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8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ja-JP" sz="1600" dirty="0"/>
              <a:t>ECRI, formerly the Emergency Care Research Institute, a nonprofit agency in Plymouth Meeting, PA, recommends </a:t>
            </a:r>
            <a:r>
              <a:rPr lang="en-US" altLang="ja-JP" sz="1600" dirty="0" smtClean="0"/>
              <a:t>evacuating </a:t>
            </a:r>
            <a:r>
              <a:rPr lang="en-US" altLang="ja-JP" sz="1600" dirty="0"/>
              <a:t>surgical smoke </a:t>
            </a:r>
            <a:r>
              <a:rPr lang="en-US" altLang="ja-JP" sz="1600" dirty="0" smtClean="0"/>
              <a:t>and states </a:t>
            </a:r>
            <a:r>
              <a:rPr lang="en-US" altLang="ja-JP" sz="1600" dirty="0"/>
              <a:t>that there is no difference between smoke produced by lasers and smoke produced by </a:t>
            </a:r>
            <a:r>
              <a:rPr lang="en-US" altLang="ja-JP" sz="1600" dirty="0" smtClean="0"/>
              <a:t>ESUs.</a:t>
            </a:r>
            <a:r>
              <a:rPr lang="en-US" altLang="ja-JP" sz="1600" baseline="30000" dirty="0" smtClean="0"/>
              <a:t>1,2</a:t>
            </a:r>
            <a:r>
              <a:rPr lang="en-US" altLang="ja-JP" sz="1600" dirty="0" smtClean="0"/>
              <a:t> </a:t>
            </a:r>
            <a:endParaRPr lang="en-US" altLang="ja-JP" sz="1600" dirty="0"/>
          </a:p>
          <a:p>
            <a:endParaRPr lang="en-US" altLang="ja-JP" sz="1600" i="0" dirty="0" smtClean="0"/>
          </a:p>
          <a:p>
            <a:r>
              <a:rPr lang="en-US" altLang="ja-JP" sz="1600" b="1" i="0" dirty="0" smtClean="0"/>
              <a:t>References</a:t>
            </a:r>
          </a:p>
          <a:p>
            <a:pPr marL="228600" indent="-228600">
              <a:buFont typeface="+mj-lt"/>
              <a:buAutoNum type="arabicPeriod"/>
            </a:pPr>
            <a:r>
              <a:rPr lang="en-US" sz="1200" b="0" i="1" u="none" strike="noStrike" kern="1200" baseline="0" dirty="0" smtClean="0">
                <a:solidFill>
                  <a:schemeClr val="tx1"/>
                </a:solidFill>
                <a:latin typeface="+mn-lt"/>
                <a:ea typeface="+mn-ea"/>
                <a:cs typeface="+mn-cs"/>
              </a:rPr>
              <a:t>Smoke Evacuation Systems, Surgical. </a:t>
            </a:r>
            <a:r>
              <a:rPr lang="en-US" sz="1200" b="0" i="0" u="none" strike="noStrike" kern="1200" baseline="0" dirty="0" smtClean="0">
                <a:solidFill>
                  <a:schemeClr val="tx1"/>
                </a:solidFill>
                <a:latin typeface="+mn-lt"/>
                <a:ea typeface="+mn-ea"/>
                <a:cs typeface="+mn-cs"/>
              </a:rPr>
              <a:t>Plymouth Meeting, PA: ECRI Institute; 2015.</a:t>
            </a:r>
          </a:p>
          <a:p>
            <a:pPr marL="228600" indent="-228600">
              <a:buFont typeface="+mj-lt"/>
              <a:buAutoNum type="arabicPeriod"/>
            </a:pPr>
            <a:endParaRPr lang="en-US" sz="1200" b="0" i="0" u="none" strike="noStrike" kern="1200" baseline="0" dirty="0" smtClean="0">
              <a:solidFill>
                <a:schemeClr val="tx1"/>
              </a:solidFill>
              <a:latin typeface="+mn-lt"/>
              <a:ea typeface="+mn-ea"/>
              <a:cs typeface="+mn-cs"/>
            </a:endParaRPr>
          </a:p>
          <a:p>
            <a:pPr marL="228600" indent="-228600">
              <a:buFont typeface="+mj-lt"/>
              <a:buAutoNum type="arabicPeriod"/>
            </a:pPr>
            <a:r>
              <a:rPr lang="en-US" sz="1200" b="0" i="0" u="none" strike="noStrike" kern="1200" baseline="0" dirty="0" smtClean="0">
                <a:solidFill>
                  <a:schemeClr val="tx1"/>
                </a:solidFill>
                <a:latin typeface="+mn-lt"/>
                <a:ea typeface="+mn-ea"/>
                <a:cs typeface="+mn-cs"/>
              </a:rPr>
              <a:t>ECRI. Surgical smoke evacuation systems. </a:t>
            </a:r>
            <a:r>
              <a:rPr lang="en-US" sz="1200" b="0" i="1" u="none" strike="noStrike" kern="1200" baseline="0" dirty="0" smtClean="0">
                <a:solidFill>
                  <a:schemeClr val="tx1"/>
                </a:solidFill>
                <a:latin typeface="+mn-lt"/>
                <a:ea typeface="+mn-ea"/>
                <a:cs typeface="+mn-cs"/>
              </a:rPr>
              <a:t>Healthcare Risk Control. </a:t>
            </a:r>
            <a:r>
              <a:rPr lang="en-US" sz="1200" b="0" i="0" u="none" strike="noStrike" kern="1200" baseline="0" dirty="0" smtClean="0">
                <a:solidFill>
                  <a:schemeClr val="tx1"/>
                </a:solidFill>
                <a:latin typeface="+mn-lt"/>
                <a:ea typeface="+mn-ea"/>
                <a:cs typeface="+mn-cs"/>
              </a:rPr>
              <a:t>2000;4(Surgery and Anesthesia 17.1):1-7.</a:t>
            </a:r>
            <a:endParaRPr lang="en-US" altLang="en-US" i="0" dirty="0" smtClean="0"/>
          </a:p>
        </p:txBody>
      </p:sp>
      <p:sp>
        <p:nvSpPr>
          <p:cNvPr id="5" name="Slide Number Placeholder 4"/>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57066" indent="-291179" eaLnBrk="0" hangingPunct="0">
              <a:defRPr>
                <a:solidFill>
                  <a:schemeClr val="tx1"/>
                </a:solidFill>
                <a:latin typeface="Arial" panose="020B0604020202020204" pitchFamily="34" charset="0"/>
                <a:cs typeface="Arial" panose="020B0604020202020204" pitchFamily="34" charset="0"/>
              </a:defRPr>
            </a:lvl2pPr>
            <a:lvl3pPr marL="1164717" indent="-232943" eaLnBrk="0" hangingPunct="0">
              <a:defRPr>
                <a:solidFill>
                  <a:schemeClr val="tx1"/>
                </a:solidFill>
                <a:latin typeface="Arial" panose="020B0604020202020204" pitchFamily="34" charset="0"/>
                <a:cs typeface="Arial" panose="020B0604020202020204" pitchFamily="34" charset="0"/>
              </a:defRPr>
            </a:lvl3pPr>
            <a:lvl4pPr marL="1630604" indent="-232943" eaLnBrk="0" hangingPunct="0">
              <a:defRPr>
                <a:solidFill>
                  <a:schemeClr val="tx1"/>
                </a:solidFill>
                <a:latin typeface="Arial" panose="020B0604020202020204" pitchFamily="34" charset="0"/>
                <a:cs typeface="Arial" panose="020B0604020202020204" pitchFamily="34" charset="0"/>
              </a:defRPr>
            </a:lvl4pPr>
            <a:lvl5pPr marL="2096491" indent="-232943" eaLnBrk="0" hangingPunct="0">
              <a:defRPr>
                <a:solidFill>
                  <a:schemeClr val="tx1"/>
                </a:solidFill>
                <a:latin typeface="Arial" panose="020B0604020202020204" pitchFamily="34" charset="0"/>
                <a:cs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5B981B1-0FE1-4CCF-953E-4BDA559175EE}" type="slidenum">
              <a:rPr lang="en-US" altLang="en-US">
                <a:latin typeface="Calibri" panose="020F0502020204030204" pitchFamily="34" charset="0"/>
              </a:rPr>
              <a:pPr eaLnBrk="1" hangingPunct="1"/>
              <a:t>11</a:t>
            </a:fld>
            <a:endParaRPr lang="en-US" altLang="en-US">
              <a:latin typeface="Calibri" panose="020F0502020204030204" pitchFamily="34" charset="0"/>
            </a:endParaRPr>
          </a:p>
        </p:txBody>
      </p:sp>
    </p:spTree>
    <p:extLst>
      <p:ext uri="{BB962C8B-B14F-4D97-AF65-F5344CB8AC3E}">
        <p14:creationId xmlns:p14="http://schemas.microsoft.com/office/powerpoint/2010/main" val="42813546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fontScale="92500" lnSpcReduction="10000"/>
          </a:bodyPr>
          <a:lstStyle/>
          <a:p>
            <a:pPr defTabSz="931774">
              <a:defRPr/>
            </a:pPr>
            <a:r>
              <a:rPr lang="en-US" sz="1600" dirty="0"/>
              <a:t>The </a:t>
            </a:r>
            <a:r>
              <a:rPr lang="en-US" sz="1600" dirty="0" smtClean="0"/>
              <a:t>IFPN </a:t>
            </a:r>
            <a:r>
              <a:rPr lang="en-US" sz="1600" dirty="0"/>
              <a:t>“supports perioperative nurses working towards globally improving patient care by promoting safe surgery and evidence-based best practice standards, through research and education in collaboration with member organizations and other relevant collaborators.”</a:t>
            </a:r>
            <a:r>
              <a:rPr lang="en-US" sz="1600" baseline="30000" dirty="0"/>
              <a:t>1</a:t>
            </a:r>
            <a:r>
              <a:rPr lang="en-US" sz="1600" dirty="0"/>
              <a:t> The IFPN </a:t>
            </a:r>
            <a:r>
              <a:rPr lang="en-US" sz="1600" i="1" dirty="0" smtClean="0"/>
              <a:t>Guideline for Smoke Plume </a:t>
            </a:r>
            <a:r>
              <a:rPr lang="en-US" sz="1600" dirty="0" smtClean="0">
                <a:solidFill>
                  <a:schemeClr val="tx1">
                    <a:lumMod val="50000"/>
                  </a:schemeClr>
                </a:solidFill>
              </a:rPr>
              <a:t>includes </a:t>
            </a:r>
            <a:r>
              <a:rPr lang="en-US" sz="1600" dirty="0">
                <a:solidFill>
                  <a:schemeClr val="tx1">
                    <a:lumMod val="50000"/>
                  </a:schemeClr>
                </a:solidFill>
              </a:rPr>
              <a:t>recognition that surgical smoke may contain bloodborne pathogens and has a potential for viral transmission; identification of surgical smoke as a workplace safety hazard; and requirement for compliance with </a:t>
            </a:r>
            <a:r>
              <a:rPr lang="en-US" sz="1600" dirty="0"/>
              <a:t>International </a:t>
            </a:r>
            <a:r>
              <a:rPr lang="en-US" sz="1600" dirty="0" err="1"/>
              <a:t>Electrotechnical</a:t>
            </a:r>
            <a:r>
              <a:rPr lang="en-US" sz="1600" dirty="0"/>
              <a:t> Commission (IEC) Standard 60825, 60825-TR8 2005, the use of </a:t>
            </a:r>
            <a:r>
              <a:rPr lang="en-US" sz="1600" dirty="0">
                <a:solidFill>
                  <a:schemeClr val="tx1">
                    <a:lumMod val="50000"/>
                  </a:schemeClr>
                </a:solidFill>
              </a:rPr>
              <a:t>respiratory protection, </a:t>
            </a:r>
            <a:r>
              <a:rPr lang="en-US" sz="1600" dirty="0">
                <a:solidFill>
                  <a:schemeClr val="tx1">
                    <a:lumMod val="50000"/>
                  </a:schemeClr>
                </a:solidFill>
                <a:cs typeface="Arial" charset="0"/>
              </a:rPr>
              <a:t>use of standard precautions, use of local exhaust ventilation with </a:t>
            </a:r>
            <a:r>
              <a:rPr lang="en-US" sz="1600" dirty="0" smtClean="0">
                <a:solidFill>
                  <a:schemeClr val="tx1">
                    <a:lumMod val="50000"/>
                  </a:schemeClr>
                </a:solidFill>
                <a:cs typeface="Arial" charset="0"/>
              </a:rPr>
              <a:t>an ultra-low particulate</a:t>
            </a:r>
            <a:r>
              <a:rPr lang="en-US" sz="1600" baseline="0" dirty="0" smtClean="0">
                <a:solidFill>
                  <a:schemeClr val="tx1">
                    <a:lumMod val="50000"/>
                  </a:schemeClr>
                </a:solidFill>
                <a:cs typeface="Arial" charset="0"/>
              </a:rPr>
              <a:t> air (ULPA)</a:t>
            </a:r>
            <a:r>
              <a:rPr lang="en-US" sz="1600" dirty="0" smtClean="0">
                <a:solidFill>
                  <a:schemeClr val="tx1">
                    <a:lumMod val="50000"/>
                  </a:schemeClr>
                </a:solidFill>
                <a:cs typeface="Arial" charset="0"/>
              </a:rPr>
              <a:t> </a:t>
            </a:r>
            <a:r>
              <a:rPr lang="en-US" sz="1600" dirty="0">
                <a:solidFill>
                  <a:schemeClr val="tx1">
                    <a:lumMod val="50000"/>
                  </a:schemeClr>
                </a:solidFill>
                <a:cs typeface="Arial" charset="0"/>
              </a:rPr>
              <a:t>filter, and the use of smoke evacuators. </a:t>
            </a:r>
          </a:p>
          <a:p>
            <a:pPr defTabSz="931774">
              <a:defRPr/>
            </a:pPr>
            <a:endParaRPr lang="en-US" dirty="0" smtClean="0">
              <a:solidFill>
                <a:schemeClr val="tx1">
                  <a:lumMod val="50000"/>
                </a:schemeClr>
              </a:solidFill>
              <a:cs typeface="Arial" charset="0"/>
            </a:endParaRPr>
          </a:p>
          <a:p>
            <a:pPr defTabSz="931774">
              <a:defRPr/>
            </a:pPr>
            <a:r>
              <a:rPr lang="en-US" b="1" dirty="0" smtClean="0">
                <a:solidFill>
                  <a:schemeClr val="tx1">
                    <a:lumMod val="50000"/>
                  </a:schemeClr>
                </a:solidFill>
                <a:cs typeface="Arial" charset="0"/>
              </a:rPr>
              <a:t>Reference</a:t>
            </a:r>
          </a:p>
          <a:p>
            <a:pPr marL="228600" indent="-228600" defTabSz="931774">
              <a:buFont typeface="+mj-lt"/>
              <a:buAutoNum type="arabicPeriod"/>
              <a:defRPr/>
            </a:pPr>
            <a:r>
              <a:rPr lang="en-US" dirty="0" smtClean="0">
                <a:solidFill>
                  <a:schemeClr val="tx1">
                    <a:lumMod val="50000"/>
                  </a:schemeClr>
                </a:solidFill>
                <a:cs typeface="Arial" charset="0"/>
              </a:rPr>
              <a:t>IFPN statements.</a:t>
            </a:r>
            <a:r>
              <a:rPr lang="en-US" baseline="0" dirty="0" smtClean="0">
                <a:solidFill>
                  <a:schemeClr val="tx1">
                    <a:lumMod val="50000"/>
                  </a:schemeClr>
                </a:solidFill>
                <a:cs typeface="Arial" charset="0"/>
              </a:rPr>
              <a:t> </a:t>
            </a:r>
            <a:r>
              <a:rPr lang="en-US" dirty="0" smtClean="0">
                <a:solidFill>
                  <a:schemeClr val="tx1">
                    <a:lumMod val="50000"/>
                  </a:schemeClr>
                </a:solidFill>
                <a:cs typeface="Arial" charset="0"/>
              </a:rPr>
              <a:t>International</a:t>
            </a:r>
            <a:r>
              <a:rPr lang="en-US" baseline="0" dirty="0" smtClean="0">
                <a:solidFill>
                  <a:schemeClr val="tx1">
                    <a:lumMod val="50000"/>
                  </a:schemeClr>
                </a:solidFill>
                <a:cs typeface="Arial" charset="0"/>
              </a:rPr>
              <a:t> Federation of Perioperative Nurses. </a:t>
            </a:r>
            <a:r>
              <a:rPr lang="en-US" dirty="0" smtClean="0">
                <a:solidFill>
                  <a:schemeClr val="tx1">
                    <a:lumMod val="50000"/>
                  </a:schemeClr>
                </a:solidFill>
                <a:cs typeface="Arial" charset="0"/>
              </a:rPr>
              <a:t>http://www.ifpn.org.uk/guidelines/IFPN__STATEMENTS.dir/. Accessed August 23, 2018. </a:t>
            </a:r>
          </a:p>
        </p:txBody>
      </p:sp>
      <p:sp>
        <p:nvSpPr>
          <p:cNvPr id="5" name="Slide Number Placeholder 4"/>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57066" indent="-291179" eaLnBrk="0" hangingPunct="0">
              <a:defRPr>
                <a:solidFill>
                  <a:schemeClr val="tx1"/>
                </a:solidFill>
                <a:latin typeface="Arial" panose="020B0604020202020204" pitchFamily="34" charset="0"/>
                <a:cs typeface="Arial" panose="020B0604020202020204" pitchFamily="34" charset="0"/>
              </a:defRPr>
            </a:lvl2pPr>
            <a:lvl3pPr marL="1164717" indent="-232943" eaLnBrk="0" hangingPunct="0">
              <a:defRPr>
                <a:solidFill>
                  <a:schemeClr val="tx1"/>
                </a:solidFill>
                <a:latin typeface="Arial" panose="020B0604020202020204" pitchFamily="34" charset="0"/>
                <a:cs typeface="Arial" panose="020B0604020202020204" pitchFamily="34" charset="0"/>
              </a:defRPr>
            </a:lvl3pPr>
            <a:lvl4pPr marL="1630604" indent="-232943" eaLnBrk="0" hangingPunct="0">
              <a:defRPr>
                <a:solidFill>
                  <a:schemeClr val="tx1"/>
                </a:solidFill>
                <a:latin typeface="Arial" panose="020B0604020202020204" pitchFamily="34" charset="0"/>
                <a:cs typeface="Arial" panose="020B0604020202020204" pitchFamily="34" charset="0"/>
              </a:defRPr>
            </a:lvl4pPr>
            <a:lvl5pPr marL="2096491" indent="-232943" eaLnBrk="0" hangingPunct="0">
              <a:defRPr>
                <a:solidFill>
                  <a:schemeClr val="tx1"/>
                </a:solidFill>
                <a:latin typeface="Arial" panose="020B0604020202020204" pitchFamily="34" charset="0"/>
                <a:cs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24F09A1-9ADF-491B-BDD1-BCC64D2B110B}" type="slidenum">
              <a:rPr lang="en-US" altLang="en-US">
                <a:latin typeface="Calibri" panose="020F0502020204030204" pitchFamily="34" charset="0"/>
              </a:rPr>
              <a:pPr eaLnBrk="1" hangingPunct="1"/>
              <a:t>12</a:t>
            </a:fld>
            <a:endParaRPr lang="en-US" altLang="en-US">
              <a:latin typeface="Calibri" panose="020F0502020204030204" pitchFamily="34" charset="0"/>
            </a:endParaRPr>
          </a:p>
        </p:txBody>
      </p:sp>
    </p:spTree>
    <p:extLst>
      <p:ext uri="{BB962C8B-B14F-4D97-AF65-F5344CB8AC3E}">
        <p14:creationId xmlns:p14="http://schemas.microsoft.com/office/powerpoint/2010/main" val="28603555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1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defTabSz="931774">
              <a:defRPr/>
            </a:pPr>
            <a:r>
              <a:rPr lang="en-US" altLang="en-US" sz="1600" dirty="0"/>
              <a:t>The Canadian Standards Association (CSA) is an organization that collaborates </a:t>
            </a:r>
            <a:r>
              <a:rPr lang="en-US" altLang="en-US" sz="1600" dirty="0" smtClean="0"/>
              <a:t>with </a:t>
            </a:r>
            <a:r>
              <a:rPr lang="en-US" altLang="en-US" sz="1600" dirty="0"/>
              <a:t>and sets standards for health care workers in Canada. In 2009, the CSA published standards on smoke evacuation. </a:t>
            </a:r>
            <a:r>
              <a:rPr lang="en-US" sz="1600" dirty="0"/>
              <a:t>CSA Z305.13 (</a:t>
            </a:r>
            <a:r>
              <a:rPr lang="en-US" altLang="en-US" sz="1600" dirty="0"/>
              <a:t>updated in 2013) provides detailed standards on surgical smoke evacuation. These standards are being used as a model in many places throughout the world in policies to encourage the evacuation of all surgical smoke.</a:t>
            </a:r>
            <a:r>
              <a:rPr lang="en-US" altLang="en-US" sz="1600" baseline="30000" dirty="0"/>
              <a:t>1</a:t>
            </a:r>
          </a:p>
          <a:p>
            <a:pPr defTabSz="931774">
              <a:defRPr/>
            </a:pPr>
            <a:endParaRPr lang="en-US" altLang="en-US" sz="1600" dirty="0" smtClean="0"/>
          </a:p>
          <a:p>
            <a:pPr defTabSz="931774">
              <a:defRPr/>
            </a:pPr>
            <a:r>
              <a:rPr lang="en-US" altLang="en-US" sz="1600" b="1" dirty="0" smtClean="0"/>
              <a:t>Reference</a:t>
            </a:r>
            <a:endParaRPr lang="en-US" altLang="en-US" sz="1600" b="1" dirty="0"/>
          </a:p>
          <a:p>
            <a:pPr marL="228600" indent="-228600">
              <a:spcBef>
                <a:spcPct val="0"/>
              </a:spcBef>
              <a:buFont typeface="+mj-lt"/>
              <a:buAutoNum type="arabicPeriod"/>
              <a:defRPr/>
            </a:pPr>
            <a:r>
              <a:rPr lang="en-US" dirty="0" smtClean="0"/>
              <a:t>CSA Z305.13. </a:t>
            </a:r>
            <a:r>
              <a:rPr lang="en-US" dirty="0"/>
              <a:t>Plume scavenging in surgical, diagnostic, therapeutic, and aesthetic settings. </a:t>
            </a:r>
            <a:r>
              <a:rPr lang="en-US" dirty="0" smtClean="0"/>
              <a:t>CSA</a:t>
            </a:r>
            <a:r>
              <a:rPr lang="en-US" baseline="0" dirty="0" smtClean="0"/>
              <a:t> Group. </a:t>
            </a:r>
            <a:r>
              <a:rPr lang="en-US" dirty="0" smtClean="0"/>
              <a:t>http://shop.csa.ca/fr/canada/securite-perioperatoire/z30513-13/invt/27029382013. Accessed </a:t>
            </a:r>
            <a:r>
              <a:rPr lang="en-US" dirty="0"/>
              <a:t>April </a:t>
            </a:r>
            <a:r>
              <a:rPr lang="en-US" dirty="0" smtClean="0"/>
              <a:t>13, 2018.</a:t>
            </a:r>
            <a:endParaRPr lang="en-US" u="sng" dirty="0"/>
          </a:p>
          <a:p>
            <a:pPr defTabSz="931774">
              <a:defRPr/>
            </a:pPr>
            <a:endParaRPr lang="en-US" altLang="en-US" sz="1600" dirty="0"/>
          </a:p>
        </p:txBody>
      </p:sp>
      <p:sp>
        <p:nvSpPr>
          <p:cNvPr id="5" name="Slide Number Placeholder 4"/>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57066" indent="-291179" eaLnBrk="0" hangingPunct="0">
              <a:defRPr>
                <a:solidFill>
                  <a:schemeClr val="tx1"/>
                </a:solidFill>
                <a:latin typeface="Arial" panose="020B0604020202020204" pitchFamily="34" charset="0"/>
                <a:cs typeface="Arial" panose="020B0604020202020204" pitchFamily="34" charset="0"/>
              </a:defRPr>
            </a:lvl2pPr>
            <a:lvl3pPr marL="1164717" indent="-232943" eaLnBrk="0" hangingPunct="0">
              <a:defRPr>
                <a:solidFill>
                  <a:schemeClr val="tx1"/>
                </a:solidFill>
                <a:latin typeface="Arial" panose="020B0604020202020204" pitchFamily="34" charset="0"/>
                <a:cs typeface="Arial" panose="020B0604020202020204" pitchFamily="34" charset="0"/>
              </a:defRPr>
            </a:lvl3pPr>
            <a:lvl4pPr marL="1630604" indent="-232943" eaLnBrk="0" hangingPunct="0">
              <a:defRPr>
                <a:solidFill>
                  <a:schemeClr val="tx1"/>
                </a:solidFill>
                <a:latin typeface="Arial" panose="020B0604020202020204" pitchFamily="34" charset="0"/>
                <a:cs typeface="Arial" panose="020B0604020202020204" pitchFamily="34" charset="0"/>
              </a:defRPr>
            </a:lvl4pPr>
            <a:lvl5pPr marL="2096491" indent="-232943" eaLnBrk="0" hangingPunct="0">
              <a:defRPr>
                <a:solidFill>
                  <a:schemeClr val="tx1"/>
                </a:solidFill>
                <a:latin typeface="Arial" panose="020B0604020202020204" pitchFamily="34" charset="0"/>
                <a:cs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F5AC3D4-A9A3-431B-941D-F68AD3129779}" type="slidenum">
              <a:rPr lang="en-US" altLang="en-US">
                <a:latin typeface="Calibri" panose="020F0502020204030204" pitchFamily="34" charset="0"/>
              </a:rPr>
              <a:pPr eaLnBrk="1" hangingPunct="1"/>
              <a:t>13</a:t>
            </a:fld>
            <a:endParaRPr lang="en-US" altLang="en-US">
              <a:latin typeface="Calibri" panose="020F0502020204030204" pitchFamily="34" charset="0"/>
            </a:endParaRPr>
          </a:p>
        </p:txBody>
      </p:sp>
    </p:spTree>
    <p:extLst>
      <p:ext uri="{BB962C8B-B14F-4D97-AF65-F5344CB8AC3E}">
        <p14:creationId xmlns:p14="http://schemas.microsoft.com/office/powerpoint/2010/main" val="32524807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2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600" dirty="0" smtClean="0"/>
              <a:t>The AORN </a:t>
            </a:r>
            <a:r>
              <a:rPr lang="en-US" altLang="en-US" sz="1600" i="0" dirty="0" smtClean="0"/>
              <a:t>Guideline for Surgical Smoke Safety, </a:t>
            </a:r>
            <a:r>
              <a:rPr lang="en-US" altLang="en-US" sz="1600" dirty="0" smtClean="0"/>
              <a:t>released in December 2016, is evidence-based</a:t>
            </a:r>
            <a:r>
              <a:rPr lang="en-US" altLang="en-US" sz="1600" baseline="0" dirty="0" smtClean="0"/>
              <a:t> and designed to help perioperative team members provide a safe environment for patients and health care workers by using control measures.</a:t>
            </a:r>
            <a:r>
              <a:rPr lang="en-US" altLang="en-US" sz="1600" dirty="0" smtClean="0"/>
              <a:t> The guideline summarizes the evidence of the hazards of surgical smoke to patients and the perioperative team and discusses specific interventions to protect both patients and perioperative team members. </a:t>
            </a:r>
          </a:p>
          <a:p>
            <a:endParaRPr lang="en-US" altLang="en-US" sz="1600" strike="sngStrike" dirty="0"/>
          </a:p>
        </p:txBody>
      </p:sp>
      <p:sp>
        <p:nvSpPr>
          <p:cNvPr id="5" name="Slide Number Placeholder 4"/>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57066" indent="-291179" eaLnBrk="0" hangingPunct="0">
              <a:defRPr>
                <a:solidFill>
                  <a:schemeClr val="tx1"/>
                </a:solidFill>
                <a:latin typeface="Arial" panose="020B0604020202020204" pitchFamily="34" charset="0"/>
                <a:cs typeface="Arial" panose="020B0604020202020204" pitchFamily="34" charset="0"/>
              </a:defRPr>
            </a:lvl2pPr>
            <a:lvl3pPr marL="1164717" indent="-232943" eaLnBrk="0" hangingPunct="0">
              <a:defRPr>
                <a:solidFill>
                  <a:schemeClr val="tx1"/>
                </a:solidFill>
                <a:latin typeface="Arial" panose="020B0604020202020204" pitchFamily="34" charset="0"/>
                <a:cs typeface="Arial" panose="020B0604020202020204" pitchFamily="34" charset="0"/>
              </a:defRPr>
            </a:lvl3pPr>
            <a:lvl4pPr marL="1630604" indent="-232943" eaLnBrk="0" hangingPunct="0">
              <a:defRPr>
                <a:solidFill>
                  <a:schemeClr val="tx1"/>
                </a:solidFill>
                <a:latin typeface="Arial" panose="020B0604020202020204" pitchFamily="34" charset="0"/>
                <a:cs typeface="Arial" panose="020B0604020202020204" pitchFamily="34" charset="0"/>
              </a:defRPr>
            </a:lvl4pPr>
            <a:lvl5pPr marL="2096491" indent="-232943" eaLnBrk="0" hangingPunct="0">
              <a:defRPr>
                <a:solidFill>
                  <a:schemeClr val="tx1"/>
                </a:solidFill>
                <a:latin typeface="Arial" panose="020B0604020202020204" pitchFamily="34" charset="0"/>
                <a:cs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7EBAE4E-F508-498D-8D0C-F033D44E2B17}" type="slidenum">
              <a:rPr lang="en-US" altLang="en-US">
                <a:latin typeface="Calibri" panose="020F0502020204030204" pitchFamily="34" charset="0"/>
              </a:rPr>
              <a:pPr eaLnBrk="1" hangingPunct="1"/>
              <a:t>14</a:t>
            </a:fld>
            <a:endParaRPr lang="en-US" altLang="en-US">
              <a:latin typeface="Calibri" panose="020F0502020204030204" pitchFamily="34" charset="0"/>
            </a:endParaRPr>
          </a:p>
        </p:txBody>
      </p:sp>
    </p:spTree>
    <p:extLst>
      <p:ext uri="{BB962C8B-B14F-4D97-AF65-F5344CB8AC3E}">
        <p14:creationId xmlns:p14="http://schemas.microsoft.com/office/powerpoint/2010/main" val="31060518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7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a:spcBef>
                <a:spcPct val="0"/>
              </a:spcBef>
            </a:pPr>
            <a:endParaRPr lang="en-US" altLang="en-US" sz="1600" dirty="0"/>
          </a:p>
          <a:p>
            <a:pPr>
              <a:spcBef>
                <a:spcPct val="0"/>
              </a:spcBef>
            </a:pPr>
            <a:endParaRPr lang="en-US" altLang="en-US" sz="1600" b="1" dirty="0"/>
          </a:p>
          <a:p>
            <a:pPr>
              <a:spcBef>
                <a:spcPct val="0"/>
              </a:spcBef>
            </a:pPr>
            <a:r>
              <a:rPr lang="en-US" altLang="en-US" sz="1600" b="1" dirty="0"/>
              <a:t>More information about smoke evacuation is in Part IV.</a:t>
            </a:r>
          </a:p>
        </p:txBody>
      </p:sp>
      <p:sp>
        <p:nvSpPr>
          <p:cNvPr id="5" name="Slide Number Placeholder 4"/>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57066" indent="-291179" eaLnBrk="0" hangingPunct="0">
              <a:defRPr>
                <a:solidFill>
                  <a:schemeClr val="tx1"/>
                </a:solidFill>
                <a:latin typeface="Arial" panose="020B0604020202020204" pitchFamily="34" charset="0"/>
                <a:cs typeface="Arial" panose="020B0604020202020204" pitchFamily="34" charset="0"/>
              </a:defRPr>
            </a:lvl2pPr>
            <a:lvl3pPr marL="1164717" indent="-232943" eaLnBrk="0" hangingPunct="0">
              <a:defRPr>
                <a:solidFill>
                  <a:schemeClr val="tx1"/>
                </a:solidFill>
                <a:latin typeface="Arial" panose="020B0604020202020204" pitchFamily="34" charset="0"/>
                <a:cs typeface="Arial" panose="020B0604020202020204" pitchFamily="34" charset="0"/>
              </a:defRPr>
            </a:lvl3pPr>
            <a:lvl4pPr marL="1630604" indent="-232943" eaLnBrk="0" hangingPunct="0">
              <a:defRPr>
                <a:solidFill>
                  <a:schemeClr val="tx1"/>
                </a:solidFill>
                <a:latin typeface="Arial" panose="020B0604020202020204" pitchFamily="34" charset="0"/>
                <a:cs typeface="Arial" panose="020B0604020202020204" pitchFamily="34" charset="0"/>
              </a:defRPr>
            </a:lvl4pPr>
            <a:lvl5pPr marL="2096491" indent="-232943" eaLnBrk="0" hangingPunct="0">
              <a:defRPr>
                <a:solidFill>
                  <a:schemeClr val="tx1"/>
                </a:solidFill>
                <a:latin typeface="Arial" panose="020B0604020202020204" pitchFamily="34" charset="0"/>
                <a:cs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7CE541F-B39A-4CD5-89AE-B7A81572E867}" type="slidenum">
              <a:rPr lang="en-US" altLang="en-US">
                <a:latin typeface="Calibri" panose="020F0502020204030204" pitchFamily="34" charset="0"/>
              </a:rPr>
              <a:pPr eaLnBrk="1" hangingPunct="1"/>
              <a:t>15</a:t>
            </a:fld>
            <a:endParaRPr lang="en-US" altLang="en-US">
              <a:latin typeface="Calibri" panose="020F0502020204030204" pitchFamily="34" charset="0"/>
            </a:endParaRPr>
          </a:p>
        </p:txBody>
      </p:sp>
    </p:spTree>
    <p:extLst>
      <p:ext uri="{BB962C8B-B14F-4D97-AF65-F5344CB8AC3E}">
        <p14:creationId xmlns:p14="http://schemas.microsoft.com/office/powerpoint/2010/main" val="37749807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BBED1B-5D3E-4954-AE7F-744386DFAF27}" type="slidenum">
              <a:rPr lang="en-US" smtClean="0"/>
              <a:pPr/>
              <a:t>16</a:t>
            </a:fld>
            <a:endParaRPr lang="en-US"/>
          </a:p>
        </p:txBody>
      </p:sp>
    </p:spTree>
    <p:extLst>
      <p:ext uri="{BB962C8B-B14F-4D97-AF65-F5344CB8AC3E}">
        <p14:creationId xmlns:p14="http://schemas.microsoft.com/office/powerpoint/2010/main" val="36691065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BBED1B-5D3E-4954-AE7F-744386DFAF27}" type="slidenum">
              <a:rPr lang="en-US" smtClean="0"/>
              <a:pPr/>
              <a:t>17</a:t>
            </a:fld>
            <a:endParaRPr lang="en-US"/>
          </a:p>
        </p:txBody>
      </p:sp>
    </p:spTree>
    <p:extLst>
      <p:ext uri="{BB962C8B-B14F-4D97-AF65-F5344CB8AC3E}">
        <p14:creationId xmlns:p14="http://schemas.microsoft.com/office/powerpoint/2010/main" val="4407109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BBED1B-5D3E-4954-AE7F-744386DFAF27}" type="slidenum">
              <a:rPr lang="en-US" smtClean="0"/>
              <a:pPr/>
              <a:t>2</a:t>
            </a:fld>
            <a:endParaRPr lang="en-US"/>
          </a:p>
        </p:txBody>
      </p:sp>
    </p:spTree>
    <p:extLst>
      <p:ext uri="{BB962C8B-B14F-4D97-AF65-F5344CB8AC3E}">
        <p14:creationId xmlns:p14="http://schemas.microsoft.com/office/powerpoint/2010/main" val="2069455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BBED1B-5D3E-4954-AE7F-744386DFAF27}" type="slidenum">
              <a:rPr lang="en-US" smtClean="0"/>
              <a:pPr/>
              <a:t>3</a:t>
            </a:fld>
            <a:endParaRPr lang="en-US"/>
          </a:p>
        </p:txBody>
      </p:sp>
    </p:spTree>
    <p:extLst>
      <p:ext uri="{BB962C8B-B14F-4D97-AF65-F5344CB8AC3E}">
        <p14:creationId xmlns:p14="http://schemas.microsoft.com/office/powerpoint/2010/main" val="32222616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10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r>
              <a:rPr lang="en-US" altLang="en-US" sz="1600" dirty="0"/>
              <a:t>Several </a:t>
            </a:r>
            <a:r>
              <a:rPr lang="en-US" altLang="en-US" sz="1600" dirty="0" smtClean="0"/>
              <a:t>national and international organizations </a:t>
            </a:r>
            <a:r>
              <a:rPr lang="en-US" altLang="en-US" sz="1600" dirty="0"/>
              <a:t>address standards on the topic of patients’ and health care workers’ exposure to hazardous materials and surgical smoke.</a:t>
            </a:r>
          </a:p>
        </p:txBody>
      </p:sp>
      <p:sp>
        <p:nvSpPr>
          <p:cNvPr id="5" name="Slide Number Placeholder 4"/>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57066" indent="-291179" eaLnBrk="0" hangingPunct="0">
              <a:defRPr>
                <a:solidFill>
                  <a:schemeClr val="tx1"/>
                </a:solidFill>
                <a:latin typeface="Arial" panose="020B0604020202020204" pitchFamily="34" charset="0"/>
                <a:cs typeface="Arial" panose="020B0604020202020204" pitchFamily="34" charset="0"/>
              </a:defRPr>
            </a:lvl2pPr>
            <a:lvl3pPr marL="1164717" indent="-232943" eaLnBrk="0" hangingPunct="0">
              <a:defRPr>
                <a:solidFill>
                  <a:schemeClr val="tx1"/>
                </a:solidFill>
                <a:latin typeface="Arial" panose="020B0604020202020204" pitchFamily="34" charset="0"/>
                <a:cs typeface="Arial" panose="020B0604020202020204" pitchFamily="34" charset="0"/>
              </a:defRPr>
            </a:lvl3pPr>
            <a:lvl4pPr marL="1630604" indent="-232943" eaLnBrk="0" hangingPunct="0">
              <a:defRPr>
                <a:solidFill>
                  <a:schemeClr val="tx1"/>
                </a:solidFill>
                <a:latin typeface="Arial" panose="020B0604020202020204" pitchFamily="34" charset="0"/>
                <a:cs typeface="Arial" panose="020B0604020202020204" pitchFamily="34" charset="0"/>
              </a:defRPr>
            </a:lvl4pPr>
            <a:lvl5pPr marL="2096491" indent="-232943" eaLnBrk="0" hangingPunct="0">
              <a:defRPr>
                <a:solidFill>
                  <a:schemeClr val="tx1"/>
                </a:solidFill>
                <a:latin typeface="Arial" panose="020B0604020202020204" pitchFamily="34" charset="0"/>
                <a:cs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6CBF3F0-A7F0-40A7-AEA7-CDC7CB003C50}" type="slidenum">
              <a:rPr lang="en-US" altLang="en-US">
                <a:latin typeface="Calibri" panose="020F0502020204030204" pitchFamily="34" charset="0"/>
              </a:rPr>
              <a:pPr eaLnBrk="1" hangingPunct="1"/>
              <a:t>4</a:t>
            </a:fld>
            <a:endParaRPr lang="en-US" altLang="en-US">
              <a:latin typeface="Calibri" panose="020F0502020204030204" pitchFamily="34" charset="0"/>
            </a:endParaRPr>
          </a:p>
        </p:txBody>
      </p:sp>
    </p:spTree>
    <p:extLst>
      <p:ext uri="{BB962C8B-B14F-4D97-AF65-F5344CB8AC3E}">
        <p14:creationId xmlns:p14="http://schemas.microsoft.com/office/powerpoint/2010/main" val="2841227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2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1600" dirty="0"/>
              <a:t>The most recent version of the American National Standards Institute Z136.3 (2011) states that airborne contaminants from laser surgery SHALL be controlled. Also, it notes that </a:t>
            </a:r>
            <a:r>
              <a:rPr lang="en-US" altLang="en-US" sz="1600" dirty="0" smtClean="0"/>
              <a:t>electrosurgical devices produce </a:t>
            </a:r>
            <a:r>
              <a:rPr lang="en-US" altLang="en-US" sz="1600" dirty="0"/>
              <a:t>the same type of airborne contaminants </a:t>
            </a:r>
            <a:r>
              <a:rPr lang="en-US" altLang="en-US" sz="1600" dirty="0" smtClean="0"/>
              <a:t>that </a:t>
            </a:r>
            <a:r>
              <a:rPr lang="en-US" altLang="en-US" sz="1600" dirty="0"/>
              <a:t>lasers produce. Many organizations and agencies are making their recommendations more powerful by changing the verb from “should” to the more powerful word “shall” to help encourage compliance.</a:t>
            </a:r>
          </a:p>
          <a:p>
            <a:endParaRPr lang="en-US" altLang="en-US" dirty="0" smtClean="0"/>
          </a:p>
        </p:txBody>
      </p:sp>
      <p:sp>
        <p:nvSpPr>
          <p:cNvPr id="5" name="Slide Number Placeholder 4"/>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57066" indent="-291179" eaLnBrk="0" hangingPunct="0">
              <a:defRPr>
                <a:solidFill>
                  <a:schemeClr val="tx1"/>
                </a:solidFill>
                <a:latin typeface="Arial" panose="020B0604020202020204" pitchFamily="34" charset="0"/>
                <a:cs typeface="Arial" panose="020B0604020202020204" pitchFamily="34" charset="0"/>
              </a:defRPr>
            </a:lvl2pPr>
            <a:lvl3pPr marL="1164717" indent="-232943" eaLnBrk="0" hangingPunct="0">
              <a:defRPr>
                <a:solidFill>
                  <a:schemeClr val="tx1"/>
                </a:solidFill>
                <a:latin typeface="Arial" panose="020B0604020202020204" pitchFamily="34" charset="0"/>
                <a:cs typeface="Arial" panose="020B0604020202020204" pitchFamily="34" charset="0"/>
              </a:defRPr>
            </a:lvl3pPr>
            <a:lvl4pPr marL="1630604" indent="-232943" eaLnBrk="0" hangingPunct="0">
              <a:defRPr>
                <a:solidFill>
                  <a:schemeClr val="tx1"/>
                </a:solidFill>
                <a:latin typeface="Arial" panose="020B0604020202020204" pitchFamily="34" charset="0"/>
                <a:cs typeface="Arial" panose="020B0604020202020204" pitchFamily="34" charset="0"/>
              </a:defRPr>
            </a:lvl4pPr>
            <a:lvl5pPr marL="2096491" indent="-232943" eaLnBrk="0" hangingPunct="0">
              <a:defRPr>
                <a:solidFill>
                  <a:schemeClr val="tx1"/>
                </a:solidFill>
                <a:latin typeface="Arial" panose="020B0604020202020204" pitchFamily="34" charset="0"/>
                <a:cs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F20D8C8-7660-4EFB-85F3-9D221450645C}" type="slidenum">
              <a:rPr lang="en-US" altLang="en-US">
                <a:latin typeface="Calibri" panose="020F0502020204030204" pitchFamily="34" charset="0"/>
              </a:rPr>
              <a:pPr eaLnBrk="1" hangingPunct="1"/>
              <a:t>5</a:t>
            </a:fld>
            <a:endParaRPr lang="en-US" altLang="en-US">
              <a:latin typeface="Calibri" panose="020F0502020204030204" pitchFamily="34" charset="0"/>
            </a:endParaRPr>
          </a:p>
        </p:txBody>
      </p:sp>
    </p:spTree>
    <p:extLst>
      <p:ext uri="{BB962C8B-B14F-4D97-AF65-F5344CB8AC3E}">
        <p14:creationId xmlns:p14="http://schemas.microsoft.com/office/powerpoint/2010/main" val="328540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ja-JP" sz="1600" dirty="0" smtClean="0"/>
              <a:t>NIOSH </a:t>
            </a:r>
            <a:r>
              <a:rPr lang="en-US" altLang="ja-JP" sz="1600" dirty="0"/>
              <a:t>is part of the </a:t>
            </a:r>
            <a:r>
              <a:rPr lang="en-US" altLang="ja-JP" sz="1600" dirty="0" smtClean="0"/>
              <a:t>CDC in </a:t>
            </a:r>
            <a:r>
              <a:rPr lang="en-US" altLang="ja-JP" sz="1600" dirty="0"/>
              <a:t>the US Department of Health and Human Services. </a:t>
            </a:r>
            <a:r>
              <a:rPr lang="en-US" altLang="ja-JP" sz="1600" dirty="0" smtClean="0"/>
              <a:t>NIOSH </a:t>
            </a:r>
            <a:r>
              <a:rPr lang="en-US" altLang="ja-JP" sz="1600" dirty="0"/>
              <a:t>investigates potential occupational health risks and makes recommendations to OSHA. NIOSH has no regulatory or enforcement authority but does conduct health hazard evaluations and issue health hazard alerts. The NIOSH recommendations are </a:t>
            </a:r>
            <a:r>
              <a:rPr lang="en-US" altLang="ja-JP" sz="1600" dirty="0" smtClean="0"/>
              <a:t>cited </a:t>
            </a:r>
            <a:r>
              <a:rPr lang="en-US" altLang="ja-JP" sz="1600" dirty="0"/>
              <a:t>on the OSHA website on smoke evacuation. Following AORN’s 1996 smoke conference, at which NIOSH was represented, the strongest recommendation to date was issued. The NIOSH Hazard Control Alert on the Control of Smoke From Laser/Electric Surgical Procedures is one of most important documents available to health care professionals. It recommends evacuation and filtration of surgical smoke. The Hazard Control Alert has remained on the NIOSH website since its development in 1996.</a:t>
            </a:r>
          </a:p>
          <a:p>
            <a:endParaRPr lang="en-US" altLang="en-US" dirty="0" smtClean="0"/>
          </a:p>
        </p:txBody>
      </p:sp>
      <p:sp>
        <p:nvSpPr>
          <p:cNvPr id="5" name="Slide Number Placeholder 4"/>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57066" indent="-291179" eaLnBrk="0" hangingPunct="0">
              <a:defRPr>
                <a:solidFill>
                  <a:schemeClr val="tx1"/>
                </a:solidFill>
                <a:latin typeface="Arial" panose="020B0604020202020204" pitchFamily="34" charset="0"/>
                <a:cs typeface="Arial" panose="020B0604020202020204" pitchFamily="34" charset="0"/>
              </a:defRPr>
            </a:lvl2pPr>
            <a:lvl3pPr marL="1164717" indent="-232943" eaLnBrk="0" hangingPunct="0">
              <a:defRPr>
                <a:solidFill>
                  <a:schemeClr val="tx1"/>
                </a:solidFill>
                <a:latin typeface="Arial" panose="020B0604020202020204" pitchFamily="34" charset="0"/>
                <a:cs typeface="Arial" panose="020B0604020202020204" pitchFamily="34" charset="0"/>
              </a:defRPr>
            </a:lvl3pPr>
            <a:lvl4pPr marL="1630604" indent="-232943" eaLnBrk="0" hangingPunct="0">
              <a:defRPr>
                <a:solidFill>
                  <a:schemeClr val="tx1"/>
                </a:solidFill>
                <a:latin typeface="Arial" panose="020B0604020202020204" pitchFamily="34" charset="0"/>
                <a:cs typeface="Arial" panose="020B0604020202020204" pitchFamily="34" charset="0"/>
              </a:defRPr>
            </a:lvl4pPr>
            <a:lvl5pPr marL="2096491" indent="-232943" eaLnBrk="0" hangingPunct="0">
              <a:defRPr>
                <a:solidFill>
                  <a:schemeClr val="tx1"/>
                </a:solidFill>
                <a:latin typeface="Arial" panose="020B0604020202020204" pitchFamily="34" charset="0"/>
                <a:cs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70410E9-32B3-4F93-BC53-84AC4D607DD5}" type="slidenum">
              <a:rPr lang="en-US" altLang="en-US">
                <a:latin typeface="Calibri" panose="020F0502020204030204" pitchFamily="34" charset="0"/>
              </a:rPr>
              <a:pPr eaLnBrk="1" hangingPunct="1"/>
              <a:t>6</a:t>
            </a:fld>
            <a:endParaRPr lang="en-US" altLang="en-US">
              <a:latin typeface="Calibri" panose="020F0502020204030204" pitchFamily="34" charset="0"/>
            </a:endParaRPr>
          </a:p>
        </p:txBody>
      </p:sp>
    </p:spTree>
    <p:extLst>
      <p:ext uri="{BB962C8B-B14F-4D97-AF65-F5344CB8AC3E}">
        <p14:creationId xmlns:p14="http://schemas.microsoft.com/office/powerpoint/2010/main" val="34026936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4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1600" dirty="0" smtClean="0"/>
              <a:t>NIOSH/CDC </a:t>
            </a:r>
            <a:r>
              <a:rPr lang="en-US" altLang="en-US" sz="1600" dirty="0"/>
              <a:t>recommend that:</a:t>
            </a:r>
          </a:p>
          <a:p>
            <a:pPr marL="117475" indent="-117475">
              <a:spcBef>
                <a:spcPct val="0"/>
              </a:spcBef>
              <a:buFont typeface="Arial" panose="020B0604020202020204" pitchFamily="34" charset="0"/>
              <a:buChar char="•"/>
            </a:pPr>
            <a:r>
              <a:rPr lang="en-US" altLang="en-US" sz="1600" dirty="0"/>
              <a:t>The smoke evacuator or room suction hose nozzle inlet must be kept within 2 inches of the surgical site.</a:t>
            </a:r>
          </a:p>
          <a:p>
            <a:pPr marL="117475" indent="-117475">
              <a:spcBef>
                <a:spcPct val="0"/>
              </a:spcBef>
              <a:buFont typeface="Arial" panose="020B0604020202020204" pitchFamily="34" charset="0"/>
              <a:buChar char="•"/>
            </a:pPr>
            <a:r>
              <a:rPr lang="en-US" altLang="en-US" sz="1600" dirty="0"/>
              <a:t>The smoke evacuator should be ON (activated) at all times when plume is present.</a:t>
            </a:r>
          </a:p>
          <a:p>
            <a:pPr marL="117475" indent="-117475">
              <a:spcBef>
                <a:spcPct val="0"/>
              </a:spcBef>
              <a:buFont typeface="Arial" panose="020B0604020202020204" pitchFamily="34" charset="0"/>
              <a:buChar char="•"/>
            </a:pPr>
            <a:r>
              <a:rPr lang="en-US" altLang="en-US" sz="1600" dirty="0"/>
              <a:t>Health care workers should follow standard precautions. </a:t>
            </a:r>
          </a:p>
          <a:p>
            <a:endParaRPr lang="en-US" altLang="en-US" dirty="0" smtClean="0"/>
          </a:p>
        </p:txBody>
      </p:sp>
      <p:sp>
        <p:nvSpPr>
          <p:cNvPr id="5" name="Slide Number Placeholder 4"/>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57066" indent="-291179" eaLnBrk="0" hangingPunct="0">
              <a:defRPr>
                <a:solidFill>
                  <a:schemeClr val="tx1"/>
                </a:solidFill>
                <a:latin typeface="Arial" panose="020B0604020202020204" pitchFamily="34" charset="0"/>
                <a:cs typeface="Arial" panose="020B0604020202020204" pitchFamily="34" charset="0"/>
              </a:defRPr>
            </a:lvl2pPr>
            <a:lvl3pPr marL="1164717" indent="-232943" eaLnBrk="0" hangingPunct="0">
              <a:defRPr>
                <a:solidFill>
                  <a:schemeClr val="tx1"/>
                </a:solidFill>
                <a:latin typeface="Arial" panose="020B0604020202020204" pitchFamily="34" charset="0"/>
                <a:cs typeface="Arial" panose="020B0604020202020204" pitchFamily="34" charset="0"/>
              </a:defRPr>
            </a:lvl3pPr>
            <a:lvl4pPr marL="1630604" indent="-232943" eaLnBrk="0" hangingPunct="0">
              <a:defRPr>
                <a:solidFill>
                  <a:schemeClr val="tx1"/>
                </a:solidFill>
                <a:latin typeface="Arial" panose="020B0604020202020204" pitchFamily="34" charset="0"/>
                <a:cs typeface="Arial" panose="020B0604020202020204" pitchFamily="34" charset="0"/>
              </a:defRPr>
            </a:lvl4pPr>
            <a:lvl5pPr marL="2096491" indent="-232943" eaLnBrk="0" hangingPunct="0">
              <a:defRPr>
                <a:solidFill>
                  <a:schemeClr val="tx1"/>
                </a:solidFill>
                <a:latin typeface="Arial" panose="020B0604020202020204" pitchFamily="34" charset="0"/>
                <a:cs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B58EC23-25ED-413B-B0BD-E29F49D3E490}" type="slidenum">
              <a:rPr lang="en-US" altLang="en-US">
                <a:latin typeface="Calibri" panose="020F0502020204030204" pitchFamily="34" charset="0"/>
              </a:rPr>
              <a:pPr eaLnBrk="1" hangingPunct="1"/>
              <a:t>7</a:t>
            </a:fld>
            <a:endParaRPr lang="en-US" altLang="en-US">
              <a:latin typeface="Calibri" panose="020F0502020204030204" pitchFamily="34" charset="0"/>
            </a:endParaRPr>
          </a:p>
        </p:txBody>
      </p:sp>
    </p:spTree>
    <p:extLst>
      <p:ext uri="{BB962C8B-B14F-4D97-AF65-F5344CB8AC3E}">
        <p14:creationId xmlns:p14="http://schemas.microsoft.com/office/powerpoint/2010/main" val="25438232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5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1600" dirty="0"/>
              <a:t>Standard precautions must be followed at the completion of the procedure. All </a:t>
            </a:r>
            <a:r>
              <a:rPr lang="en-US" altLang="en-US" sz="1600" dirty="0" smtClean="0"/>
              <a:t>tubing and  filters</a:t>
            </a:r>
            <a:r>
              <a:rPr lang="en-US" altLang="en-US" sz="1600" baseline="0" dirty="0" smtClean="0"/>
              <a:t> </a:t>
            </a:r>
            <a:r>
              <a:rPr lang="en-US" altLang="en-US" sz="1600" dirty="0" smtClean="0"/>
              <a:t>should </a:t>
            </a:r>
            <a:r>
              <a:rPr lang="en-US" altLang="en-US" sz="1600" dirty="0"/>
              <a:t>be considered infectious waste and disposed of appropriately. </a:t>
            </a:r>
            <a:r>
              <a:rPr lang="en-US" altLang="en-US" sz="1600" dirty="0" smtClean="0"/>
              <a:t>New </a:t>
            </a:r>
            <a:r>
              <a:rPr lang="en-US" altLang="en-US" sz="1600" dirty="0"/>
              <a:t>tubing should be installed on the smoke evacuator for each procedure. Filters should be changed according to the manufacturer’s </a:t>
            </a:r>
            <a:r>
              <a:rPr lang="en-US" altLang="en-US" sz="1600" dirty="0" smtClean="0"/>
              <a:t>instructions. </a:t>
            </a:r>
            <a:r>
              <a:rPr lang="en-US" altLang="en-US" sz="1600" dirty="0"/>
              <a:t>Local exhaust </a:t>
            </a:r>
            <a:r>
              <a:rPr lang="en-US" altLang="en-US" sz="1600" dirty="0" smtClean="0"/>
              <a:t>ventilation equipment, </a:t>
            </a:r>
            <a:r>
              <a:rPr lang="en-US" altLang="en-US" sz="1600" dirty="0"/>
              <a:t>such as smoke </a:t>
            </a:r>
            <a:r>
              <a:rPr lang="en-US" altLang="en-US" sz="1600" dirty="0" smtClean="0"/>
              <a:t>evacuators, </a:t>
            </a:r>
            <a:r>
              <a:rPr lang="en-US" altLang="en-US" sz="1600" dirty="0"/>
              <a:t>should be regularly inspected and maintained in good working order. </a:t>
            </a:r>
            <a:endParaRPr lang="en-US" altLang="en-US" dirty="0" smtClean="0"/>
          </a:p>
        </p:txBody>
      </p:sp>
      <p:sp>
        <p:nvSpPr>
          <p:cNvPr id="5" name="Slide Number Placeholder 4"/>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57066" indent="-291179" eaLnBrk="0" hangingPunct="0">
              <a:defRPr>
                <a:solidFill>
                  <a:schemeClr val="tx1"/>
                </a:solidFill>
                <a:latin typeface="Arial" panose="020B0604020202020204" pitchFamily="34" charset="0"/>
                <a:cs typeface="Arial" panose="020B0604020202020204" pitchFamily="34" charset="0"/>
              </a:defRPr>
            </a:lvl2pPr>
            <a:lvl3pPr marL="1164717" indent="-232943" eaLnBrk="0" hangingPunct="0">
              <a:defRPr>
                <a:solidFill>
                  <a:schemeClr val="tx1"/>
                </a:solidFill>
                <a:latin typeface="Arial" panose="020B0604020202020204" pitchFamily="34" charset="0"/>
                <a:cs typeface="Arial" panose="020B0604020202020204" pitchFamily="34" charset="0"/>
              </a:defRPr>
            </a:lvl3pPr>
            <a:lvl4pPr marL="1630604" indent="-232943" eaLnBrk="0" hangingPunct="0">
              <a:defRPr>
                <a:solidFill>
                  <a:schemeClr val="tx1"/>
                </a:solidFill>
                <a:latin typeface="Arial" panose="020B0604020202020204" pitchFamily="34" charset="0"/>
                <a:cs typeface="Arial" panose="020B0604020202020204" pitchFamily="34" charset="0"/>
              </a:defRPr>
            </a:lvl4pPr>
            <a:lvl5pPr marL="2096491" indent="-232943" eaLnBrk="0" hangingPunct="0">
              <a:defRPr>
                <a:solidFill>
                  <a:schemeClr val="tx1"/>
                </a:solidFill>
                <a:latin typeface="Arial" panose="020B0604020202020204" pitchFamily="34" charset="0"/>
                <a:cs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B394A11-2F1F-4022-BF72-8525B1E09310}" type="slidenum">
              <a:rPr lang="en-US" altLang="en-US">
                <a:latin typeface="Calibri" panose="020F0502020204030204" pitchFamily="34" charset="0"/>
              </a:rPr>
              <a:pPr eaLnBrk="1" hangingPunct="1"/>
              <a:t>8</a:t>
            </a:fld>
            <a:endParaRPr lang="en-US" altLang="en-US">
              <a:latin typeface="Calibri" panose="020F0502020204030204" pitchFamily="34" charset="0"/>
            </a:endParaRPr>
          </a:p>
        </p:txBody>
      </p:sp>
    </p:spTree>
    <p:extLst>
      <p:ext uri="{BB962C8B-B14F-4D97-AF65-F5344CB8AC3E}">
        <p14:creationId xmlns:p14="http://schemas.microsoft.com/office/powerpoint/2010/main" val="37122055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6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ja-JP" sz="1600" dirty="0" smtClean="0"/>
              <a:t>OSHA </a:t>
            </a:r>
            <a:r>
              <a:rPr lang="en-US" altLang="ja-JP" sz="1600" dirty="0"/>
              <a:t>does not have a specific standards that address smoke evacuation, but the General Duty clause that states the employer must provide a safe work environment could be referenced to support the use of smoke evacuation devices to prevent exposure of team members to the harmful carcinogenic components of surgical smoke.</a:t>
            </a:r>
          </a:p>
          <a:p>
            <a:endParaRPr lang="en-US" altLang="ja-JP" dirty="0" smtClean="0">
              <a:latin typeface="Arial" panose="020B0604020202020204" pitchFamily="34" charset="0"/>
            </a:endParaRPr>
          </a:p>
          <a:p>
            <a:endParaRPr lang="en-US" altLang="en-US" dirty="0" smtClean="0"/>
          </a:p>
        </p:txBody>
      </p:sp>
      <p:sp>
        <p:nvSpPr>
          <p:cNvPr id="5" name="Slide Number Placeholder 4"/>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57066" indent="-291179" eaLnBrk="0" hangingPunct="0">
              <a:defRPr>
                <a:solidFill>
                  <a:schemeClr val="tx1"/>
                </a:solidFill>
                <a:latin typeface="Arial" panose="020B0604020202020204" pitchFamily="34" charset="0"/>
                <a:cs typeface="Arial" panose="020B0604020202020204" pitchFamily="34" charset="0"/>
              </a:defRPr>
            </a:lvl2pPr>
            <a:lvl3pPr marL="1164717" indent="-232943" eaLnBrk="0" hangingPunct="0">
              <a:defRPr>
                <a:solidFill>
                  <a:schemeClr val="tx1"/>
                </a:solidFill>
                <a:latin typeface="Arial" panose="020B0604020202020204" pitchFamily="34" charset="0"/>
                <a:cs typeface="Arial" panose="020B0604020202020204" pitchFamily="34" charset="0"/>
              </a:defRPr>
            </a:lvl3pPr>
            <a:lvl4pPr marL="1630604" indent="-232943" eaLnBrk="0" hangingPunct="0">
              <a:defRPr>
                <a:solidFill>
                  <a:schemeClr val="tx1"/>
                </a:solidFill>
                <a:latin typeface="Arial" panose="020B0604020202020204" pitchFamily="34" charset="0"/>
                <a:cs typeface="Arial" panose="020B0604020202020204" pitchFamily="34" charset="0"/>
              </a:defRPr>
            </a:lvl4pPr>
            <a:lvl5pPr marL="2096491" indent="-232943" eaLnBrk="0" hangingPunct="0">
              <a:defRPr>
                <a:solidFill>
                  <a:schemeClr val="tx1"/>
                </a:solidFill>
                <a:latin typeface="Arial" panose="020B0604020202020204" pitchFamily="34" charset="0"/>
                <a:cs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0F3EF30-1D91-47CC-BEDD-602C979F5FF8}" type="slidenum">
              <a:rPr lang="en-US" altLang="en-US">
                <a:latin typeface="Calibri" panose="020F0502020204030204" pitchFamily="34" charset="0"/>
              </a:rPr>
              <a:pPr eaLnBrk="1" hangingPunct="1"/>
              <a:t>9</a:t>
            </a:fld>
            <a:endParaRPr lang="en-US" altLang="en-US">
              <a:latin typeface="Calibri" panose="020F0502020204030204" pitchFamily="34" charset="0"/>
            </a:endParaRPr>
          </a:p>
        </p:txBody>
      </p:sp>
    </p:spTree>
    <p:extLst>
      <p:ext uri="{BB962C8B-B14F-4D97-AF65-F5344CB8AC3E}">
        <p14:creationId xmlns:p14="http://schemas.microsoft.com/office/powerpoint/2010/main" val="37406716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254000" y="4267199"/>
            <a:ext cx="8619066" cy="977373"/>
          </a:xfrm>
        </p:spPr>
        <p:txBody>
          <a:bodyPr anchor="b">
            <a:normAutofit/>
          </a:bodyPr>
          <a:lstStyle>
            <a:lvl1pPr algn="ct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253999" y="5312307"/>
            <a:ext cx="8619067" cy="741359"/>
          </a:xfrm>
        </p:spPr>
        <p:txBody>
          <a:bodyPr>
            <a:normAutofit/>
          </a:bodyPr>
          <a:lstStyle>
            <a:lvl1pPr marL="0" indent="0" algn="ctr">
              <a:buNone/>
              <a:defRPr sz="2800">
                <a:solidFill>
                  <a:srgbClr val="4AB4B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cxnSp>
        <p:nvCxnSpPr>
          <p:cNvPr id="8" name="Straight Connector 7"/>
          <p:cNvCxnSpPr/>
          <p:nvPr userDrawn="1"/>
        </p:nvCxnSpPr>
        <p:spPr>
          <a:xfrm>
            <a:off x="253999" y="5312308"/>
            <a:ext cx="8619067"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53454033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Title 1"/>
          <p:cNvSpPr>
            <a:spLocks noGrp="1"/>
          </p:cNvSpPr>
          <p:nvPr>
            <p:ph type="ctrTitle"/>
          </p:nvPr>
        </p:nvSpPr>
        <p:spPr>
          <a:xfrm>
            <a:off x="254001" y="597428"/>
            <a:ext cx="8610599" cy="2387600"/>
          </a:xfrm>
        </p:spPr>
        <p:txBody>
          <a:bodyPr anchor="b">
            <a:normAutofit/>
          </a:bodyPr>
          <a:lstStyle>
            <a:lvl1pPr algn="ctr">
              <a:defRPr sz="4800"/>
            </a:lvl1pPr>
          </a:lstStyle>
          <a:p>
            <a:r>
              <a:rPr lang="en-US" smtClean="0"/>
              <a:t>Click to edit Master title style</a:t>
            </a:r>
            <a:endParaRPr lang="en-US" dirty="0"/>
          </a:p>
        </p:txBody>
      </p:sp>
      <p:sp>
        <p:nvSpPr>
          <p:cNvPr id="4" name="Subtitle 2"/>
          <p:cNvSpPr>
            <a:spLocks noGrp="1"/>
          </p:cNvSpPr>
          <p:nvPr>
            <p:ph type="subTitle" idx="1"/>
          </p:nvPr>
        </p:nvSpPr>
        <p:spPr>
          <a:xfrm>
            <a:off x="254000" y="3153306"/>
            <a:ext cx="8610600" cy="1655762"/>
          </a:xfrm>
        </p:spPr>
        <p:txBody>
          <a:bodyPr>
            <a:normAutofit/>
          </a:bodyPr>
          <a:lstStyle>
            <a:lvl1pPr marL="0" indent="0" algn="ctr">
              <a:buNone/>
              <a:defRPr sz="3200">
                <a:solidFill>
                  <a:srgbClr val="4AB4B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cxnSp>
        <p:nvCxnSpPr>
          <p:cNvPr id="5" name="Straight Connector 4"/>
          <p:cNvCxnSpPr/>
          <p:nvPr userDrawn="1"/>
        </p:nvCxnSpPr>
        <p:spPr>
          <a:xfrm>
            <a:off x="254000" y="3061235"/>
            <a:ext cx="8610600"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8420575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62467" y="253998"/>
            <a:ext cx="8619066" cy="1003836"/>
          </a:xfrm>
        </p:spPr>
        <p:txBody>
          <a:bodyPr anchor="b">
            <a:normAutofit/>
          </a:bodyPr>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262467" y="1524000"/>
            <a:ext cx="8619066" cy="4652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7" name="Straight Connector 6"/>
          <p:cNvCxnSpPr/>
          <p:nvPr userDrawn="1"/>
        </p:nvCxnSpPr>
        <p:spPr>
          <a:xfrm flipV="1">
            <a:off x="262467" y="1308636"/>
            <a:ext cx="8619066" cy="1"/>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4515576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54001" y="1515533"/>
            <a:ext cx="4260849" cy="466143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515533"/>
            <a:ext cx="4243916" cy="466143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1"/>
          <p:cNvSpPr>
            <a:spLocks noGrp="1"/>
          </p:cNvSpPr>
          <p:nvPr>
            <p:ph type="title"/>
          </p:nvPr>
        </p:nvSpPr>
        <p:spPr>
          <a:xfrm>
            <a:off x="262467" y="253998"/>
            <a:ext cx="8619066" cy="1003836"/>
          </a:xfrm>
        </p:spPr>
        <p:txBody>
          <a:bodyPr anchor="b">
            <a:normAutofit/>
          </a:bodyPr>
          <a:lstStyle>
            <a:lvl1pPr>
              <a:defRPr sz="3200"/>
            </a:lvl1pPr>
          </a:lstStyle>
          <a:p>
            <a:r>
              <a:rPr lang="en-US" smtClean="0"/>
              <a:t>Click to edit Master title style</a:t>
            </a:r>
            <a:endParaRPr lang="en-US" dirty="0"/>
          </a:p>
        </p:txBody>
      </p:sp>
      <p:cxnSp>
        <p:nvCxnSpPr>
          <p:cNvPr id="9" name="Straight Connector 8"/>
          <p:cNvCxnSpPr/>
          <p:nvPr userDrawn="1"/>
        </p:nvCxnSpPr>
        <p:spPr>
          <a:xfrm flipV="1">
            <a:off x="262467" y="1308636"/>
            <a:ext cx="8619066" cy="1"/>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1813286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itle 1"/>
          <p:cNvSpPr>
            <a:spLocks noGrp="1"/>
          </p:cNvSpPr>
          <p:nvPr>
            <p:ph type="title"/>
          </p:nvPr>
        </p:nvSpPr>
        <p:spPr>
          <a:xfrm>
            <a:off x="262467" y="253998"/>
            <a:ext cx="8619066" cy="1003836"/>
          </a:xfrm>
        </p:spPr>
        <p:txBody>
          <a:bodyPr anchor="b">
            <a:normAutofit/>
          </a:bodyPr>
          <a:lstStyle>
            <a:lvl1pPr>
              <a:defRPr sz="3200"/>
            </a:lvl1pPr>
          </a:lstStyle>
          <a:p>
            <a:r>
              <a:rPr lang="en-US" smtClean="0"/>
              <a:t>Click to edit Master title style</a:t>
            </a:r>
            <a:endParaRPr lang="en-US" dirty="0"/>
          </a:p>
        </p:txBody>
      </p:sp>
      <p:cxnSp>
        <p:nvCxnSpPr>
          <p:cNvPr id="7" name="Straight Connector 6"/>
          <p:cNvCxnSpPr/>
          <p:nvPr userDrawn="1"/>
        </p:nvCxnSpPr>
        <p:spPr>
          <a:xfrm flipV="1">
            <a:off x="262467" y="1308636"/>
            <a:ext cx="8619066" cy="1"/>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67048732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08626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2467" y="279400"/>
            <a:ext cx="3316552" cy="1456267"/>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279400"/>
            <a:ext cx="4968742" cy="59012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62467" y="1735667"/>
            <a:ext cx="3316552" cy="435876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415633684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254001" y="365126"/>
            <a:ext cx="8619065"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4001" y="1825625"/>
            <a:ext cx="8619065"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388806847"/>
      </p:ext>
    </p:extLst>
  </p:cSld>
  <p:clrMap bg1="lt1" tx1="dk1" bg2="lt2" tx2="dk2" accent1="accent1" accent2="accent2" accent3="accent3" accent4="accent4" accent5="accent5" accent6="accent6" hlink="hlink" folHlink="folHlink"/>
  <p:sldLayoutIdLst>
    <p:sldLayoutId id="2147483661" r:id="rId1"/>
    <p:sldLayoutId id="2147483672" r:id="rId2"/>
    <p:sldLayoutId id="2147483662" r:id="rId3"/>
    <p:sldLayoutId id="2147483664" r:id="rId4"/>
    <p:sldLayoutId id="2147483666" r:id="rId5"/>
    <p:sldLayoutId id="2147483667" r:id="rId6"/>
    <p:sldLayoutId id="2147483668" r:id="rId7"/>
  </p:sldLayoutIdLst>
  <p:timing>
    <p:tnLst>
      <p:par>
        <p:cTn id="1" dur="indefinite" restart="never" nodeType="tmRoot"/>
      </p:par>
    </p:tnLst>
  </p:timing>
  <p:txStyles>
    <p:titleStyle>
      <a:lvl1pPr algn="l" defTabSz="914400" rtl="0" eaLnBrk="1" latinLnBrk="0" hangingPunct="1">
        <a:lnSpc>
          <a:spcPct val="90000"/>
        </a:lnSpc>
        <a:spcBef>
          <a:spcPct val="0"/>
        </a:spcBef>
        <a:buNone/>
        <a:defRPr sz="3600" b="1" kern="1200">
          <a:solidFill>
            <a:srgbClr val="00668D"/>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668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AB4BF"/>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lumMod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877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altLang="en-US" dirty="0"/>
              <a:t>Management of Surgical Smoke </a:t>
            </a:r>
            <a:br>
              <a:rPr lang="en-US" altLang="en-US" dirty="0"/>
            </a:br>
            <a:r>
              <a:rPr lang="en-US" altLang="en-US" dirty="0" smtClean="0"/>
              <a:t>Tool Kit</a:t>
            </a:r>
            <a:endParaRPr lang="en-US" dirty="0"/>
          </a:p>
        </p:txBody>
      </p:sp>
      <p:sp>
        <p:nvSpPr>
          <p:cNvPr id="3" name="Subtitle 2"/>
          <p:cNvSpPr>
            <a:spLocks noGrp="1"/>
          </p:cNvSpPr>
          <p:nvPr>
            <p:ph type="subTitle" idx="1"/>
          </p:nvPr>
        </p:nvSpPr>
        <p:spPr>
          <a:xfrm>
            <a:off x="253999" y="5405440"/>
            <a:ext cx="8619067" cy="741359"/>
          </a:xfrm>
        </p:spPr>
        <p:txBody>
          <a:bodyPr>
            <a:normAutofit fontScale="92500" lnSpcReduction="10000"/>
          </a:bodyPr>
          <a:lstStyle/>
          <a:p>
            <a:r>
              <a:rPr lang="en-US" altLang="en-US" b="1" dirty="0"/>
              <a:t>Part III: </a:t>
            </a:r>
            <a:r>
              <a:rPr lang="en-US" b="1" dirty="0"/>
              <a:t> An Overview of the </a:t>
            </a:r>
            <a:r>
              <a:rPr lang="en-US" altLang="en-US" b="1" dirty="0"/>
              <a:t>Health Care Regulations, Standards, and Guidelines Related to Surgical Smoke</a:t>
            </a:r>
            <a:endParaRPr lang="en-US" b="1" dirty="0"/>
          </a:p>
          <a:p>
            <a:endParaRPr lang="en-US" dirty="0"/>
          </a:p>
        </p:txBody>
      </p:sp>
    </p:spTree>
    <p:extLst>
      <p:ext uri="{BB962C8B-B14F-4D97-AF65-F5344CB8AC3E}">
        <p14:creationId xmlns:p14="http://schemas.microsoft.com/office/powerpoint/2010/main" val="23489044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Content Placeholder 1"/>
          <p:cNvSpPr>
            <a:spLocks noGrp="1"/>
          </p:cNvSpPr>
          <p:nvPr>
            <p:ph idx="1"/>
          </p:nvPr>
        </p:nvSpPr>
        <p:spPr/>
        <p:txBody>
          <a:bodyPr/>
          <a:lstStyle/>
          <a:p>
            <a:pPr eaLnBrk="1" hangingPunct="1">
              <a:lnSpc>
                <a:spcPct val="80000"/>
              </a:lnSpc>
              <a:buFont typeface="Wingdings" pitchFamily="2" charset="2"/>
              <a:buNone/>
              <a:defRPr/>
            </a:pPr>
            <a:r>
              <a:rPr lang="en-US" altLang="ja-JP" i="1" u="sng" dirty="0" smtClean="0">
                <a:solidFill>
                  <a:schemeClr val="tx1">
                    <a:lumMod val="65000"/>
                  </a:schemeClr>
                </a:solidFill>
              </a:rPr>
              <a:t>Recognizes:</a:t>
            </a:r>
          </a:p>
          <a:p>
            <a:pPr marL="0" indent="0" eaLnBrk="1" hangingPunct="1">
              <a:lnSpc>
                <a:spcPct val="80000"/>
              </a:lnSpc>
              <a:buFont typeface="Wingdings" pitchFamily="2" charset="2"/>
              <a:buNone/>
              <a:defRPr/>
            </a:pPr>
            <a:r>
              <a:rPr lang="en-US" altLang="ja-JP" dirty="0" smtClean="0">
                <a:solidFill>
                  <a:schemeClr val="tx1">
                    <a:lumMod val="65000"/>
                  </a:schemeClr>
                </a:solidFill>
              </a:rPr>
              <a:t>Lasers and electrosurgical plume contains toxic, mutagenic, and carcinogenic elements.</a:t>
            </a:r>
          </a:p>
          <a:p>
            <a:pPr eaLnBrk="1" hangingPunct="1">
              <a:lnSpc>
                <a:spcPct val="80000"/>
              </a:lnSpc>
              <a:buFont typeface="Arial" charset="0"/>
              <a:buNone/>
              <a:defRPr/>
            </a:pPr>
            <a:endParaRPr lang="en-US" altLang="ja-JP" dirty="0" smtClean="0">
              <a:solidFill>
                <a:schemeClr val="tx1">
                  <a:lumMod val="65000"/>
                </a:schemeClr>
              </a:solidFill>
            </a:endParaRPr>
          </a:p>
          <a:p>
            <a:pPr eaLnBrk="1" hangingPunct="1">
              <a:lnSpc>
                <a:spcPct val="80000"/>
              </a:lnSpc>
              <a:buFont typeface="Wingdings" pitchFamily="2" charset="2"/>
              <a:buNone/>
              <a:defRPr/>
            </a:pPr>
            <a:r>
              <a:rPr lang="en-US" altLang="ja-JP" i="1" u="sng" dirty="0" smtClean="0">
                <a:solidFill>
                  <a:schemeClr val="tx1">
                    <a:lumMod val="65000"/>
                  </a:schemeClr>
                </a:solidFill>
              </a:rPr>
              <a:t>Mandates and </a:t>
            </a:r>
            <a:r>
              <a:rPr lang="en-US" altLang="ja-JP" i="1" u="sng" dirty="0">
                <a:solidFill>
                  <a:schemeClr val="tx1">
                    <a:lumMod val="65000"/>
                  </a:schemeClr>
                </a:solidFill>
              </a:rPr>
              <a:t>i</a:t>
            </a:r>
            <a:r>
              <a:rPr lang="en-US" altLang="ja-JP" i="1" u="sng" dirty="0" smtClean="0">
                <a:solidFill>
                  <a:schemeClr val="tx1">
                    <a:lumMod val="65000"/>
                  </a:schemeClr>
                </a:solidFill>
              </a:rPr>
              <a:t>dentifies:</a:t>
            </a:r>
          </a:p>
          <a:p>
            <a:pPr marL="0" indent="0" eaLnBrk="1" hangingPunct="1">
              <a:lnSpc>
                <a:spcPct val="80000"/>
              </a:lnSpc>
              <a:buFont typeface="Wingdings" pitchFamily="2" charset="2"/>
              <a:buNone/>
              <a:defRPr/>
            </a:pPr>
            <a:r>
              <a:rPr lang="en-US" altLang="ja-JP" dirty="0" smtClean="0">
                <a:solidFill>
                  <a:schemeClr val="tx1">
                    <a:lumMod val="65000"/>
                  </a:schemeClr>
                </a:solidFill>
              </a:rPr>
              <a:t>Removal of atmospheric contaminants with acceptable engineering controls and local ventilation, including smoke evacuation systems.</a:t>
            </a:r>
          </a:p>
          <a:p>
            <a:pPr>
              <a:spcBef>
                <a:spcPct val="0"/>
              </a:spcBef>
              <a:buFont typeface="Arial" charset="0"/>
              <a:buChar char="•"/>
              <a:defRPr/>
            </a:pPr>
            <a:endParaRPr lang="en-US" dirty="0" smtClean="0"/>
          </a:p>
        </p:txBody>
      </p:sp>
      <p:sp>
        <p:nvSpPr>
          <p:cNvPr id="47107" name="Title 2"/>
          <p:cNvSpPr>
            <a:spLocks noGrp="1"/>
          </p:cNvSpPr>
          <p:nvPr>
            <p:ph type="title"/>
          </p:nvPr>
        </p:nvSpPr>
        <p:spPr/>
        <p:txBody>
          <a:bodyPr/>
          <a:lstStyle/>
          <a:p>
            <a:r>
              <a:rPr lang="en-US" altLang="en-US" sz="4000" dirty="0" smtClean="0"/>
              <a:t>OSHA</a:t>
            </a:r>
            <a:r>
              <a:rPr lang="en-US" altLang="ja-JP" sz="4000" dirty="0" smtClean="0"/>
              <a:t> Respiratory Protection</a:t>
            </a:r>
            <a:endParaRPr lang="en-US" altLang="en-US" sz="4000" dirty="0" smtClean="0"/>
          </a:p>
        </p:txBody>
      </p:sp>
    </p:spTree>
    <p:extLst>
      <p:ext uri="{BB962C8B-B14F-4D97-AF65-F5344CB8AC3E}">
        <p14:creationId xmlns:p14="http://schemas.microsoft.com/office/powerpoint/2010/main" val="37663605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Content Placeholder 1"/>
          <p:cNvSpPr>
            <a:spLocks noGrp="1"/>
          </p:cNvSpPr>
          <p:nvPr>
            <p:ph idx="1"/>
          </p:nvPr>
        </p:nvSpPr>
        <p:spPr/>
        <p:txBody>
          <a:bodyPr/>
          <a:lstStyle/>
          <a:p>
            <a:pPr marL="338138" indent="-338138">
              <a:spcBef>
                <a:spcPct val="0"/>
              </a:spcBef>
              <a:buClr>
                <a:srgbClr val="00877C"/>
              </a:buClr>
            </a:pPr>
            <a:r>
              <a:rPr lang="en-US" altLang="en-US" dirty="0" smtClean="0"/>
              <a:t>Independent, nonprofit organization </a:t>
            </a:r>
          </a:p>
          <a:p>
            <a:pPr marL="338138" indent="-338138">
              <a:spcBef>
                <a:spcPct val="0"/>
              </a:spcBef>
              <a:buClr>
                <a:srgbClr val="00877C"/>
              </a:buClr>
            </a:pPr>
            <a:r>
              <a:rPr lang="en-US" altLang="en-US" dirty="0" smtClean="0"/>
              <a:t>Researches the best approaches to improving the safety, quality, and cost-effectiveness of patient care</a:t>
            </a:r>
          </a:p>
          <a:p>
            <a:pPr marL="338138" indent="-338138">
              <a:spcBef>
                <a:spcPct val="0"/>
              </a:spcBef>
              <a:buClr>
                <a:srgbClr val="00877C"/>
              </a:buClr>
            </a:pPr>
            <a:r>
              <a:rPr lang="en-US" altLang="en-US" dirty="0" smtClean="0"/>
              <a:t>Electrosurgical smoke is overlooked.</a:t>
            </a:r>
          </a:p>
          <a:p>
            <a:pPr marL="338138" indent="-338138">
              <a:spcBef>
                <a:spcPct val="0"/>
              </a:spcBef>
              <a:buClr>
                <a:srgbClr val="00877C"/>
              </a:buClr>
            </a:pPr>
            <a:r>
              <a:rPr lang="en-US" altLang="en-US" dirty="0" smtClean="0"/>
              <a:t>The spectral content of laser and ESU smoke is very similar.</a:t>
            </a:r>
            <a:br>
              <a:rPr lang="en-US" altLang="en-US" dirty="0" smtClean="0"/>
            </a:br>
            <a:r>
              <a:rPr lang="en-US" altLang="en-US" sz="1400" dirty="0" smtClean="0"/>
              <a:t>                                                       </a:t>
            </a:r>
          </a:p>
        </p:txBody>
      </p:sp>
      <p:sp>
        <p:nvSpPr>
          <p:cNvPr id="48131" name="Title 2"/>
          <p:cNvSpPr>
            <a:spLocks noGrp="1"/>
          </p:cNvSpPr>
          <p:nvPr>
            <p:ph type="title"/>
          </p:nvPr>
        </p:nvSpPr>
        <p:spPr>
          <a:xfrm>
            <a:off x="262467" y="274638"/>
            <a:ext cx="8424333" cy="944562"/>
          </a:xfrm>
        </p:spPr>
        <p:txBody>
          <a:bodyPr/>
          <a:lstStyle/>
          <a:p>
            <a:r>
              <a:rPr lang="en-US" altLang="en-US" dirty="0" smtClean="0"/>
              <a:t>ECRI</a:t>
            </a:r>
          </a:p>
        </p:txBody>
      </p:sp>
    </p:spTree>
    <p:extLst>
      <p:ext uri="{BB962C8B-B14F-4D97-AF65-F5344CB8AC3E}">
        <p14:creationId xmlns:p14="http://schemas.microsoft.com/office/powerpoint/2010/main" val="3367297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Content Placeholder 1"/>
          <p:cNvSpPr>
            <a:spLocks noGrp="1"/>
          </p:cNvSpPr>
          <p:nvPr>
            <p:ph idx="1"/>
          </p:nvPr>
        </p:nvSpPr>
        <p:spPr>
          <a:xfrm>
            <a:off x="221226" y="1219200"/>
            <a:ext cx="8617974" cy="5166852"/>
          </a:xfrm>
        </p:spPr>
        <p:txBody>
          <a:bodyPr>
            <a:normAutofit/>
          </a:bodyPr>
          <a:lstStyle/>
          <a:p>
            <a:pPr marL="0" indent="0">
              <a:buNone/>
            </a:pPr>
            <a:endParaRPr lang="en-US" sz="3600" dirty="0"/>
          </a:p>
          <a:p>
            <a:pPr marL="0" indent="0">
              <a:buNone/>
            </a:pPr>
            <a:r>
              <a:rPr lang="en-US" sz="2400" b="1" dirty="0" smtClean="0"/>
              <a:t>IFPN </a:t>
            </a:r>
            <a:r>
              <a:rPr lang="en-US" sz="2400" b="1" dirty="0"/>
              <a:t>Guideline </a:t>
            </a:r>
            <a:r>
              <a:rPr lang="en-US" sz="2400" b="1" dirty="0" smtClean="0"/>
              <a:t>for Smoke Plume (July 2018)</a:t>
            </a:r>
          </a:p>
          <a:p>
            <a:pPr marL="338138" indent="-338138">
              <a:buClr>
                <a:srgbClr val="00877C"/>
              </a:buClr>
            </a:pPr>
            <a:r>
              <a:rPr lang="en-US" sz="2400" dirty="0" smtClean="0">
                <a:solidFill>
                  <a:schemeClr val="tx1">
                    <a:lumMod val="50000"/>
                  </a:schemeClr>
                </a:solidFill>
              </a:rPr>
              <a:t>Recognition that smoke particles may contain bloodborne pathogens and potential for viral transmission</a:t>
            </a:r>
          </a:p>
          <a:p>
            <a:pPr marL="338138" indent="-338138">
              <a:buClr>
                <a:srgbClr val="00877C"/>
              </a:buClr>
              <a:buFont typeface="Arial" charset="0"/>
              <a:buChar char="•"/>
              <a:defRPr/>
            </a:pPr>
            <a:r>
              <a:rPr lang="en-US" sz="2400" dirty="0" smtClean="0">
                <a:solidFill>
                  <a:schemeClr val="tx1">
                    <a:lumMod val="50000"/>
                  </a:schemeClr>
                </a:solidFill>
              </a:rPr>
              <a:t>Identification of smoke as a workplace safety hazard </a:t>
            </a:r>
          </a:p>
          <a:p>
            <a:pPr marL="338138" indent="-338138">
              <a:buClr>
                <a:srgbClr val="00877C"/>
              </a:buClr>
              <a:buFont typeface="Arial" charset="0"/>
              <a:buChar char="•"/>
              <a:defRPr/>
            </a:pPr>
            <a:r>
              <a:rPr lang="en-US" sz="2400" dirty="0" smtClean="0">
                <a:solidFill>
                  <a:schemeClr val="tx1">
                    <a:lumMod val="50000"/>
                  </a:schemeClr>
                </a:solidFill>
              </a:rPr>
              <a:t>Respiratory protection</a:t>
            </a:r>
            <a:endParaRPr lang="en-US" sz="2400" dirty="0" smtClean="0">
              <a:solidFill>
                <a:schemeClr val="tx1">
                  <a:lumMod val="50000"/>
                </a:schemeClr>
              </a:solidFill>
              <a:cs typeface="Arial" charset="0"/>
            </a:endParaRPr>
          </a:p>
          <a:p>
            <a:pPr marL="338138" indent="-338138">
              <a:buClr>
                <a:srgbClr val="00877C"/>
              </a:buClr>
              <a:buFont typeface="Arial" charset="0"/>
              <a:buChar char="•"/>
              <a:defRPr/>
            </a:pPr>
            <a:r>
              <a:rPr lang="en-US" sz="2400" dirty="0" smtClean="0">
                <a:solidFill>
                  <a:schemeClr val="tx1">
                    <a:lumMod val="50000"/>
                  </a:schemeClr>
                </a:solidFill>
                <a:cs typeface="Arial" charset="0"/>
              </a:rPr>
              <a:t>Use of standard precautions</a:t>
            </a:r>
          </a:p>
          <a:p>
            <a:pPr marL="338138" indent="-338138">
              <a:buClr>
                <a:srgbClr val="00877C"/>
              </a:buClr>
              <a:buFont typeface="Arial" charset="0"/>
              <a:buChar char="•"/>
              <a:defRPr/>
            </a:pPr>
            <a:r>
              <a:rPr lang="en-US" sz="2400" dirty="0" smtClean="0">
                <a:solidFill>
                  <a:schemeClr val="tx1">
                    <a:lumMod val="50000"/>
                  </a:schemeClr>
                </a:solidFill>
                <a:cs typeface="Arial" charset="0"/>
              </a:rPr>
              <a:t>Use of local exhaust ventilation with ULPA filter</a:t>
            </a:r>
          </a:p>
          <a:p>
            <a:pPr marL="338138" indent="-338138">
              <a:buClr>
                <a:srgbClr val="00877C"/>
              </a:buClr>
              <a:buFont typeface="Arial" charset="0"/>
              <a:buChar char="•"/>
              <a:defRPr/>
            </a:pPr>
            <a:r>
              <a:rPr lang="en-US" sz="2400" dirty="0" smtClean="0">
                <a:solidFill>
                  <a:schemeClr val="tx1">
                    <a:lumMod val="50000"/>
                  </a:schemeClr>
                </a:solidFill>
                <a:cs typeface="Arial" charset="0"/>
              </a:rPr>
              <a:t>Smoke evacuation methods</a:t>
            </a:r>
          </a:p>
          <a:p>
            <a:pPr>
              <a:spcBef>
                <a:spcPct val="0"/>
              </a:spcBef>
              <a:buFont typeface="Arial" charset="0"/>
              <a:buChar char="•"/>
              <a:defRPr/>
            </a:pPr>
            <a:endParaRPr lang="en-US" dirty="0" smtClean="0"/>
          </a:p>
        </p:txBody>
      </p:sp>
      <p:sp>
        <p:nvSpPr>
          <p:cNvPr id="48131" name="Title 2"/>
          <p:cNvSpPr>
            <a:spLocks noGrp="1"/>
          </p:cNvSpPr>
          <p:nvPr>
            <p:ph type="title"/>
          </p:nvPr>
        </p:nvSpPr>
        <p:spPr>
          <a:xfrm>
            <a:off x="457200" y="274638"/>
            <a:ext cx="8229600" cy="944562"/>
          </a:xfrm>
        </p:spPr>
        <p:txBody>
          <a:bodyPr>
            <a:normAutofit fontScale="90000"/>
          </a:bodyPr>
          <a:lstStyle/>
          <a:p>
            <a:pPr>
              <a:defRPr/>
            </a:pPr>
            <a:r>
              <a:rPr lang="en-US" dirty="0" smtClean="0"/>
              <a:t>International Federation of </a:t>
            </a:r>
            <a:br>
              <a:rPr lang="en-US" dirty="0" smtClean="0"/>
            </a:br>
            <a:r>
              <a:rPr lang="en-US" dirty="0" smtClean="0"/>
              <a:t>Perioperative Nurses (IFPN)</a:t>
            </a:r>
          </a:p>
        </p:txBody>
      </p:sp>
    </p:spTree>
    <p:extLst>
      <p:ext uri="{BB962C8B-B14F-4D97-AF65-F5344CB8AC3E}">
        <p14:creationId xmlns:p14="http://schemas.microsoft.com/office/powerpoint/2010/main" val="5151568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Content Placeholder 1"/>
          <p:cNvSpPr>
            <a:spLocks noGrp="1"/>
          </p:cNvSpPr>
          <p:nvPr>
            <p:ph idx="1"/>
          </p:nvPr>
        </p:nvSpPr>
        <p:spPr/>
        <p:txBody>
          <a:bodyPr>
            <a:normAutofit/>
          </a:bodyPr>
          <a:lstStyle/>
          <a:p>
            <a:pPr eaLnBrk="1" hangingPunct="1">
              <a:lnSpc>
                <a:spcPct val="80000"/>
              </a:lnSpc>
              <a:buClr>
                <a:schemeClr val="bg2"/>
              </a:buClr>
              <a:buFont typeface="Arial" charset="0"/>
              <a:buChar char="•"/>
              <a:defRPr/>
            </a:pPr>
            <a:endParaRPr lang="en-US" altLang="ja-JP" dirty="0" smtClean="0">
              <a:solidFill>
                <a:schemeClr val="accent1">
                  <a:lumMod val="75000"/>
                </a:schemeClr>
              </a:solidFill>
            </a:endParaRPr>
          </a:p>
          <a:p>
            <a:pPr marL="338138" indent="-338138">
              <a:spcBef>
                <a:spcPct val="0"/>
              </a:spcBef>
              <a:buClr>
                <a:srgbClr val="00877C"/>
              </a:buClr>
              <a:buFont typeface="Arial" charset="0"/>
              <a:buChar char="•"/>
              <a:defRPr/>
            </a:pPr>
            <a:r>
              <a:rPr lang="en-US" sz="2800" dirty="0" smtClean="0"/>
              <a:t>CSA Z305.13: Plume </a:t>
            </a:r>
            <a:r>
              <a:rPr lang="en-US" sz="2800" dirty="0"/>
              <a:t>scavenging in surgical, diagnostic, therapeutic, and aesthetic </a:t>
            </a:r>
            <a:r>
              <a:rPr lang="en-US" sz="2800" dirty="0" smtClean="0"/>
              <a:t>settings, 2013 publication</a:t>
            </a:r>
            <a:endParaRPr lang="en-US" sz="2800" dirty="0"/>
          </a:p>
          <a:p>
            <a:pPr marL="338138" indent="-338138">
              <a:spcBef>
                <a:spcPct val="0"/>
              </a:spcBef>
              <a:buClr>
                <a:srgbClr val="00877C"/>
              </a:buClr>
              <a:buFont typeface="Arial" charset="0"/>
              <a:buChar char="•"/>
              <a:defRPr/>
            </a:pPr>
            <a:r>
              <a:rPr lang="en-US" sz="2800" dirty="0"/>
              <a:t>S</a:t>
            </a:r>
            <a:r>
              <a:rPr lang="en-US" sz="2800" dirty="0" smtClean="0"/>
              <a:t>upersedes </a:t>
            </a:r>
            <a:r>
              <a:rPr lang="en-US" sz="2800" dirty="0"/>
              <a:t>the previous edition published in </a:t>
            </a:r>
            <a:r>
              <a:rPr lang="en-US" sz="2800" dirty="0" smtClean="0"/>
              <a:t>2009</a:t>
            </a:r>
          </a:p>
          <a:p>
            <a:pPr marL="338138" indent="-338138">
              <a:spcBef>
                <a:spcPct val="0"/>
              </a:spcBef>
              <a:buClr>
                <a:srgbClr val="00877C"/>
              </a:buClr>
              <a:buFont typeface="Arial" charset="0"/>
              <a:buChar char="•"/>
              <a:defRPr/>
            </a:pPr>
            <a:r>
              <a:rPr lang="en-US" sz="2800" dirty="0" smtClean="0"/>
              <a:t>Provides detailed standards on surgical smoke evacuation</a:t>
            </a:r>
          </a:p>
          <a:p>
            <a:pPr marL="0" indent="0">
              <a:spcBef>
                <a:spcPct val="0"/>
              </a:spcBef>
              <a:buNone/>
              <a:defRPr/>
            </a:pPr>
            <a:endParaRPr lang="en-US" dirty="0" smtClean="0"/>
          </a:p>
          <a:p>
            <a:pPr marL="0" indent="0">
              <a:spcBef>
                <a:spcPct val="0"/>
              </a:spcBef>
              <a:buNone/>
              <a:defRPr/>
            </a:pPr>
            <a:endParaRPr lang="en-US" dirty="0" smtClean="0"/>
          </a:p>
        </p:txBody>
      </p:sp>
      <p:sp>
        <p:nvSpPr>
          <p:cNvPr id="51203" name="Title 2"/>
          <p:cNvSpPr>
            <a:spLocks noGrp="1"/>
          </p:cNvSpPr>
          <p:nvPr>
            <p:ph type="title"/>
          </p:nvPr>
        </p:nvSpPr>
        <p:spPr>
          <a:xfrm>
            <a:off x="457200" y="274638"/>
            <a:ext cx="8229600" cy="944562"/>
          </a:xfrm>
        </p:spPr>
        <p:txBody>
          <a:bodyPr/>
          <a:lstStyle/>
          <a:p>
            <a:r>
              <a:rPr lang="en-US" altLang="en-US" dirty="0" smtClean="0"/>
              <a:t>Canadian Standards</a:t>
            </a:r>
          </a:p>
        </p:txBody>
      </p:sp>
    </p:spTree>
    <p:extLst>
      <p:ext uri="{BB962C8B-B14F-4D97-AF65-F5344CB8AC3E}">
        <p14:creationId xmlns:p14="http://schemas.microsoft.com/office/powerpoint/2010/main" val="30608415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Content Placeholder 1"/>
          <p:cNvSpPr>
            <a:spLocks noGrp="1"/>
          </p:cNvSpPr>
          <p:nvPr>
            <p:ph idx="1"/>
          </p:nvPr>
        </p:nvSpPr>
        <p:spPr>
          <a:xfrm>
            <a:off x="262466" y="1524001"/>
            <a:ext cx="8719302" cy="4876800"/>
          </a:xfrm>
        </p:spPr>
        <p:txBody>
          <a:bodyPr>
            <a:normAutofit lnSpcReduction="10000"/>
          </a:bodyPr>
          <a:lstStyle/>
          <a:p>
            <a:pPr marL="0" indent="0">
              <a:spcBef>
                <a:spcPct val="0"/>
              </a:spcBef>
              <a:buNone/>
            </a:pPr>
            <a:r>
              <a:rPr lang="en-US" sz="3000" dirty="0" smtClean="0"/>
              <a:t>Includes interventions for addressing smoke evacuation: </a:t>
            </a:r>
          </a:p>
          <a:p>
            <a:pPr marL="342900" indent="-342900">
              <a:spcBef>
                <a:spcPct val="0"/>
              </a:spcBef>
              <a:buClr>
                <a:srgbClr val="00877C"/>
              </a:buClr>
            </a:pPr>
            <a:r>
              <a:rPr lang="en-US" altLang="en-US" sz="3000" dirty="0" smtClean="0"/>
              <a:t>Health care organization role  </a:t>
            </a:r>
          </a:p>
          <a:p>
            <a:pPr marL="342900" indent="-342900">
              <a:spcBef>
                <a:spcPct val="0"/>
              </a:spcBef>
              <a:buClr>
                <a:srgbClr val="00877C"/>
              </a:buClr>
            </a:pPr>
            <a:r>
              <a:rPr lang="en-US" altLang="en-US" sz="3000" dirty="0" smtClean="0"/>
              <a:t>Perioperative team role</a:t>
            </a:r>
          </a:p>
          <a:p>
            <a:pPr marL="342900" indent="-342900">
              <a:spcBef>
                <a:spcPct val="0"/>
              </a:spcBef>
              <a:buClr>
                <a:srgbClr val="00877C"/>
              </a:buClr>
            </a:pPr>
            <a:r>
              <a:rPr lang="en-US" altLang="en-US" sz="3000" dirty="0" smtClean="0"/>
              <a:t>Methods</a:t>
            </a:r>
          </a:p>
          <a:p>
            <a:pPr marL="342900" indent="-342900">
              <a:spcBef>
                <a:spcPct val="0"/>
              </a:spcBef>
              <a:buClr>
                <a:srgbClr val="00877C"/>
              </a:buClr>
            </a:pPr>
            <a:r>
              <a:rPr lang="en-US" altLang="en-US" sz="3000" dirty="0" smtClean="0"/>
              <a:t>Chemical hazards</a:t>
            </a:r>
          </a:p>
          <a:p>
            <a:pPr marL="342900" indent="-342900">
              <a:spcBef>
                <a:spcPct val="0"/>
              </a:spcBef>
              <a:buClr>
                <a:srgbClr val="00877C"/>
              </a:buClr>
            </a:pPr>
            <a:r>
              <a:rPr lang="en-US" altLang="en-US" sz="3000" dirty="0" smtClean="0"/>
              <a:t>Respiratory hazards</a:t>
            </a:r>
          </a:p>
          <a:p>
            <a:pPr marL="342900" indent="-342900">
              <a:spcBef>
                <a:spcPct val="0"/>
              </a:spcBef>
              <a:buClr>
                <a:srgbClr val="00877C"/>
              </a:buClr>
            </a:pPr>
            <a:r>
              <a:rPr lang="en-US" altLang="en-US" sz="3000" dirty="0" smtClean="0"/>
              <a:t>Carcinogenic hazards </a:t>
            </a:r>
          </a:p>
          <a:p>
            <a:pPr marL="342900" indent="-342900">
              <a:spcBef>
                <a:spcPct val="0"/>
              </a:spcBef>
              <a:buClr>
                <a:srgbClr val="00877C"/>
              </a:buClr>
            </a:pPr>
            <a:r>
              <a:rPr lang="en-US" altLang="en-US" sz="3000" dirty="0" smtClean="0"/>
              <a:t>Compliance</a:t>
            </a:r>
          </a:p>
          <a:p>
            <a:pPr marL="342900" indent="-342900">
              <a:spcBef>
                <a:spcPct val="0"/>
              </a:spcBef>
              <a:buClr>
                <a:srgbClr val="00877C"/>
              </a:buClr>
            </a:pPr>
            <a:r>
              <a:rPr lang="en-US" altLang="en-US" sz="3000" dirty="0" smtClean="0"/>
              <a:t>Barriers to compliance </a:t>
            </a:r>
          </a:p>
          <a:p>
            <a:pPr marL="342900" indent="-342900">
              <a:spcBef>
                <a:spcPct val="0"/>
              </a:spcBef>
              <a:buClr>
                <a:srgbClr val="00877C"/>
              </a:buClr>
            </a:pPr>
            <a:r>
              <a:rPr lang="en-US" altLang="en-US" sz="3000" dirty="0" smtClean="0"/>
              <a:t>Education </a:t>
            </a:r>
          </a:p>
          <a:p>
            <a:pPr marL="342900" indent="-342900">
              <a:spcBef>
                <a:spcPct val="0"/>
              </a:spcBef>
              <a:buClr>
                <a:srgbClr val="00877C"/>
              </a:buClr>
            </a:pPr>
            <a:r>
              <a:rPr lang="en-US" altLang="en-US" sz="3000" dirty="0" smtClean="0"/>
              <a:t>Quality/performance improvement</a:t>
            </a:r>
          </a:p>
          <a:p>
            <a:pPr lvl="1">
              <a:spcBef>
                <a:spcPct val="0"/>
              </a:spcBef>
            </a:pPr>
            <a:endParaRPr lang="en-US" altLang="en-US" sz="3200" dirty="0"/>
          </a:p>
          <a:p>
            <a:pPr>
              <a:spcBef>
                <a:spcPct val="0"/>
              </a:spcBef>
            </a:pPr>
            <a:endParaRPr lang="en-US" altLang="en-US" sz="3600" dirty="0" smtClean="0"/>
          </a:p>
        </p:txBody>
      </p:sp>
      <p:sp>
        <p:nvSpPr>
          <p:cNvPr id="52227" name="Title 2"/>
          <p:cNvSpPr>
            <a:spLocks noGrp="1"/>
          </p:cNvSpPr>
          <p:nvPr>
            <p:ph type="title"/>
          </p:nvPr>
        </p:nvSpPr>
        <p:spPr>
          <a:xfrm>
            <a:off x="457200" y="669493"/>
            <a:ext cx="8229600" cy="944562"/>
          </a:xfrm>
        </p:spPr>
        <p:txBody>
          <a:bodyPr>
            <a:normAutofit fontScale="90000"/>
          </a:bodyPr>
          <a:lstStyle/>
          <a:p>
            <a:r>
              <a:rPr lang="en-US" altLang="en-US" dirty="0" smtClean="0"/>
              <a:t>AORN </a:t>
            </a:r>
            <a:r>
              <a:rPr lang="en-US" dirty="0"/>
              <a:t>Guideline for Surgical Smoke Safety </a:t>
            </a:r>
            <a:r>
              <a:rPr lang="en-US" altLang="en-US" dirty="0" smtClean="0"/>
              <a:t/>
            </a:r>
            <a:br>
              <a:rPr lang="en-US" altLang="en-US" dirty="0" smtClean="0"/>
            </a:br>
            <a:endParaRPr lang="en-US" altLang="en-US" dirty="0" smtClean="0"/>
          </a:p>
        </p:txBody>
      </p:sp>
    </p:spTree>
    <p:extLst>
      <p:ext uri="{BB962C8B-B14F-4D97-AF65-F5344CB8AC3E}">
        <p14:creationId xmlns:p14="http://schemas.microsoft.com/office/powerpoint/2010/main" val="39723208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Content Placeholder 1"/>
          <p:cNvSpPr>
            <a:spLocks noGrp="1"/>
          </p:cNvSpPr>
          <p:nvPr>
            <p:ph idx="1"/>
          </p:nvPr>
        </p:nvSpPr>
        <p:spPr>
          <a:xfrm>
            <a:off x="609600" y="2209800"/>
            <a:ext cx="8001000" cy="4114800"/>
          </a:xfrm>
        </p:spPr>
        <p:txBody>
          <a:bodyPr/>
          <a:lstStyle/>
          <a:p>
            <a:pPr>
              <a:spcBef>
                <a:spcPct val="0"/>
              </a:spcBef>
            </a:pPr>
            <a:endParaRPr lang="en-US" altLang="en-US" dirty="0" smtClean="0"/>
          </a:p>
          <a:p>
            <a:pPr>
              <a:spcBef>
                <a:spcPct val="0"/>
              </a:spcBef>
            </a:pPr>
            <a:endParaRPr lang="en-US" altLang="en-US" dirty="0" smtClean="0"/>
          </a:p>
        </p:txBody>
      </p:sp>
      <p:sp>
        <p:nvSpPr>
          <p:cNvPr id="57347" name="Title 2"/>
          <p:cNvSpPr>
            <a:spLocks noGrp="1"/>
          </p:cNvSpPr>
          <p:nvPr>
            <p:ph type="title"/>
          </p:nvPr>
        </p:nvSpPr>
        <p:spPr>
          <a:xfrm>
            <a:off x="279400" y="381000"/>
            <a:ext cx="8153400" cy="944562"/>
          </a:xfrm>
        </p:spPr>
        <p:txBody>
          <a:bodyPr>
            <a:normAutofit fontScale="90000"/>
          </a:bodyPr>
          <a:lstStyle/>
          <a:p>
            <a:r>
              <a:rPr lang="en-US" altLang="en-US" sz="4000" dirty="0" smtClean="0"/>
              <a:t/>
            </a:r>
            <a:br>
              <a:rPr lang="en-US" altLang="en-US" sz="4000" dirty="0" smtClean="0"/>
            </a:br>
            <a:r>
              <a:rPr lang="en-US" altLang="en-US" sz="4000" dirty="0" smtClean="0"/>
              <a:t>Surgical Smoke is Hazardous</a:t>
            </a:r>
          </a:p>
        </p:txBody>
      </p:sp>
    </p:spTree>
    <p:extLst>
      <p:ext uri="{BB962C8B-B14F-4D97-AF65-F5344CB8AC3E}">
        <p14:creationId xmlns:p14="http://schemas.microsoft.com/office/powerpoint/2010/main" val="36950020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38138" indent="-338138">
              <a:buClr>
                <a:srgbClr val="00877C"/>
              </a:buClr>
            </a:pPr>
            <a:r>
              <a:rPr lang="en-US" altLang="en-US" dirty="0" smtClean="0"/>
              <a:t>Several </a:t>
            </a:r>
            <a:r>
              <a:rPr lang="en-US" altLang="en-US" dirty="0"/>
              <a:t>international and national organizations </a:t>
            </a:r>
            <a:r>
              <a:rPr lang="en-US" altLang="en-US" dirty="0" smtClean="0"/>
              <a:t>have </a:t>
            </a:r>
            <a:r>
              <a:rPr lang="en-US" altLang="en-US" dirty="0"/>
              <a:t>standards </a:t>
            </a:r>
            <a:r>
              <a:rPr lang="en-US" altLang="en-US" dirty="0" smtClean="0"/>
              <a:t>on </a:t>
            </a:r>
            <a:r>
              <a:rPr lang="en-US" altLang="en-US" dirty="0"/>
              <a:t>the topic of exposure to hazardous materials and surgical smoke</a:t>
            </a:r>
            <a:r>
              <a:rPr lang="en-US" altLang="en-US" dirty="0" smtClean="0"/>
              <a:t>.</a:t>
            </a:r>
          </a:p>
          <a:p>
            <a:pPr marL="338138" indent="-338138">
              <a:buClr>
                <a:srgbClr val="00877C"/>
              </a:buClr>
            </a:pPr>
            <a:r>
              <a:rPr lang="en-US" altLang="en-US" dirty="0"/>
              <a:t>The </a:t>
            </a:r>
            <a:r>
              <a:rPr lang="en-US" altLang="en-US" dirty="0" smtClean="0"/>
              <a:t>AORN Guideline for Surgical Smoke Safety includes interventions </a:t>
            </a:r>
            <a:r>
              <a:rPr lang="en-US" altLang="en-US" dirty="0"/>
              <a:t>that address surgical smoke </a:t>
            </a:r>
            <a:r>
              <a:rPr lang="en-US" altLang="en-US" dirty="0" smtClean="0"/>
              <a:t>evacuation.</a:t>
            </a:r>
          </a:p>
          <a:p>
            <a:pPr marL="338138" indent="-338138">
              <a:buClr>
                <a:srgbClr val="00877C"/>
              </a:buClr>
            </a:pPr>
            <a:r>
              <a:rPr lang="en-US" altLang="en-US" dirty="0" smtClean="0"/>
              <a:t>Patients’ safety and health care workers’ safety concerns are addressed in health care regulations</a:t>
            </a:r>
            <a:r>
              <a:rPr lang="en-US" altLang="en-US" dirty="0"/>
              <a:t>, </a:t>
            </a:r>
            <a:r>
              <a:rPr lang="en-US" altLang="en-US" dirty="0" smtClean="0"/>
              <a:t>standards</a:t>
            </a:r>
            <a:r>
              <a:rPr lang="en-US" altLang="en-US" dirty="0"/>
              <a:t>, and </a:t>
            </a:r>
            <a:r>
              <a:rPr lang="en-US" altLang="en-US" dirty="0" smtClean="0"/>
              <a:t>guidelines related to surgical smoke.</a:t>
            </a:r>
            <a:endParaRPr lang="en-US" altLang="en-US" dirty="0"/>
          </a:p>
          <a:p>
            <a:endParaRPr lang="en-US" altLang="en-US" dirty="0"/>
          </a:p>
          <a:p>
            <a:endParaRPr lang="en-US" altLang="en-US" dirty="0"/>
          </a:p>
          <a:p>
            <a:endParaRPr lang="en-US" dirty="0"/>
          </a:p>
        </p:txBody>
      </p:sp>
      <p:sp>
        <p:nvSpPr>
          <p:cNvPr id="3" name="Title 2"/>
          <p:cNvSpPr>
            <a:spLocks noGrp="1"/>
          </p:cNvSpPr>
          <p:nvPr>
            <p:ph type="title"/>
          </p:nvPr>
        </p:nvSpPr>
        <p:spPr/>
        <p:txBody>
          <a:bodyPr/>
          <a:lstStyle/>
          <a:p>
            <a:r>
              <a:rPr lang="en-US" dirty="0" smtClean="0"/>
              <a:t>Summary Part III</a:t>
            </a:r>
            <a:endParaRPr lang="en-US" dirty="0"/>
          </a:p>
        </p:txBody>
      </p:sp>
    </p:spTree>
    <p:extLst>
      <p:ext uri="{BB962C8B-B14F-4D97-AF65-F5344CB8AC3E}">
        <p14:creationId xmlns:p14="http://schemas.microsoft.com/office/powerpoint/2010/main" val="27324167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Please </a:t>
            </a:r>
            <a:r>
              <a:rPr lang="en-US" dirty="0"/>
              <a:t>continue to the next slide </a:t>
            </a:r>
            <a:r>
              <a:rPr lang="en-US" dirty="0" smtClean="0"/>
              <a:t>deck: </a:t>
            </a:r>
            <a:r>
              <a:rPr lang="en-US" dirty="0" smtClean="0">
                <a:solidFill>
                  <a:srgbClr val="0D948F"/>
                </a:solidFill>
              </a:rPr>
              <a:t>Part IV</a:t>
            </a:r>
            <a:endParaRPr lang="en-US" dirty="0" smtClean="0"/>
          </a:p>
          <a:p>
            <a:pPr marL="0" indent="0">
              <a:buNone/>
            </a:pPr>
            <a:endParaRPr lang="en-US" dirty="0"/>
          </a:p>
          <a:p>
            <a:pPr marL="338138" indent="-338138">
              <a:spcBef>
                <a:spcPts val="0"/>
              </a:spcBef>
              <a:buClr>
                <a:srgbClr val="0D948F"/>
              </a:buClr>
            </a:pPr>
            <a:r>
              <a:rPr lang="en-US" dirty="0"/>
              <a:t>Part I:  Introduction to Surgical Smoke </a:t>
            </a:r>
          </a:p>
          <a:p>
            <a:pPr marL="338138" indent="-338138">
              <a:spcBef>
                <a:spcPts val="0"/>
              </a:spcBef>
              <a:buClr>
                <a:srgbClr val="0D948F"/>
              </a:buClr>
            </a:pPr>
            <a:r>
              <a:rPr lang="en-US" dirty="0"/>
              <a:t>Part II: The Hazards of Surgical Smoke</a:t>
            </a:r>
          </a:p>
          <a:p>
            <a:pPr marL="338138" indent="-338138">
              <a:spcBef>
                <a:spcPts val="0"/>
              </a:spcBef>
              <a:buClr>
                <a:srgbClr val="0D948F"/>
              </a:buClr>
            </a:pPr>
            <a:r>
              <a:rPr lang="en-US" dirty="0"/>
              <a:t>Part III: An Overview of </a:t>
            </a:r>
            <a:r>
              <a:rPr lang="en-US" altLang="en-US" dirty="0"/>
              <a:t>Health Care Regulations, Standards, and Guidelines Related to Surgical Smoke</a:t>
            </a:r>
          </a:p>
          <a:p>
            <a:pPr marL="338138" indent="-338138">
              <a:spcBef>
                <a:spcPts val="0"/>
              </a:spcBef>
              <a:buClr>
                <a:srgbClr val="0D948F"/>
              </a:buClr>
            </a:pPr>
            <a:r>
              <a:rPr lang="en-US" dirty="0">
                <a:solidFill>
                  <a:srgbClr val="0D948F"/>
                </a:solidFill>
              </a:rPr>
              <a:t>Part IV: </a:t>
            </a:r>
            <a:r>
              <a:rPr lang="en-US" altLang="en-US" dirty="0">
                <a:solidFill>
                  <a:srgbClr val="0D948F"/>
                </a:solidFill>
              </a:rPr>
              <a:t>Smoke Evacuation in the Perioperative Setting</a:t>
            </a:r>
          </a:p>
          <a:p>
            <a:pPr marL="338138" indent="-338138">
              <a:spcBef>
                <a:spcPts val="0"/>
              </a:spcBef>
              <a:buClr>
                <a:srgbClr val="0D948F"/>
              </a:buClr>
            </a:pPr>
            <a:r>
              <a:rPr lang="en-US" dirty="0"/>
              <a:t>Part V:  </a:t>
            </a:r>
            <a:r>
              <a:rPr lang="en-US" dirty="0" smtClean="0"/>
              <a:t>Additional Perioperative </a:t>
            </a:r>
            <a:r>
              <a:rPr lang="en-US" dirty="0"/>
              <a:t>Nursing Care</a:t>
            </a:r>
          </a:p>
          <a:p>
            <a:endParaRPr lang="en-US" dirty="0"/>
          </a:p>
        </p:txBody>
      </p:sp>
      <p:sp>
        <p:nvSpPr>
          <p:cNvPr id="3" name="Title 2"/>
          <p:cNvSpPr>
            <a:spLocks noGrp="1"/>
          </p:cNvSpPr>
          <p:nvPr>
            <p:ph type="title"/>
          </p:nvPr>
        </p:nvSpPr>
        <p:spPr/>
        <p:txBody>
          <a:bodyPr/>
          <a:lstStyle/>
          <a:p>
            <a:r>
              <a:rPr lang="en-US" dirty="0" smtClean="0"/>
              <a:t>End of Part III</a:t>
            </a:r>
            <a:endParaRPr lang="en-US" dirty="0"/>
          </a:p>
        </p:txBody>
      </p:sp>
    </p:spTree>
    <p:extLst>
      <p:ext uri="{BB962C8B-B14F-4D97-AF65-F5344CB8AC3E}">
        <p14:creationId xmlns:p14="http://schemas.microsoft.com/office/powerpoint/2010/main" val="37512129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dirty="0" smtClean="0"/>
              <a:t>This tool kit contains five slide decks related to the management of surgical smoke in the perioperative setting. We recommend that you review the slide decks in order. </a:t>
            </a:r>
            <a:r>
              <a:rPr lang="en-US" dirty="0" smtClean="0">
                <a:solidFill>
                  <a:srgbClr val="0D948F"/>
                </a:solidFill>
              </a:rPr>
              <a:t>This is Part III.</a:t>
            </a:r>
          </a:p>
          <a:p>
            <a:pPr marL="0" indent="0">
              <a:buNone/>
            </a:pPr>
            <a:endParaRPr lang="en-US" sz="1600" dirty="0" smtClean="0"/>
          </a:p>
          <a:p>
            <a:pPr marL="342900" indent="-342900">
              <a:spcBef>
                <a:spcPts val="0"/>
              </a:spcBef>
              <a:buClr>
                <a:srgbClr val="0D948F"/>
              </a:buClr>
            </a:pPr>
            <a:r>
              <a:rPr lang="en-US" dirty="0"/>
              <a:t>Part I:  Introduction to Surgical Smoke </a:t>
            </a:r>
          </a:p>
          <a:p>
            <a:pPr marL="342900" indent="-342900">
              <a:spcBef>
                <a:spcPts val="0"/>
              </a:spcBef>
              <a:buClr>
                <a:srgbClr val="0D948F"/>
              </a:buClr>
            </a:pPr>
            <a:r>
              <a:rPr lang="en-US" dirty="0"/>
              <a:t>Part II: The Hazards of Surgical Smoke</a:t>
            </a:r>
          </a:p>
          <a:p>
            <a:pPr marL="342900" indent="-342900">
              <a:spcBef>
                <a:spcPts val="0"/>
              </a:spcBef>
              <a:buClr>
                <a:srgbClr val="0D948F"/>
              </a:buClr>
            </a:pPr>
            <a:r>
              <a:rPr lang="en-US" dirty="0">
                <a:solidFill>
                  <a:srgbClr val="0D948F"/>
                </a:solidFill>
              </a:rPr>
              <a:t>Part III: An Overview of </a:t>
            </a:r>
            <a:r>
              <a:rPr lang="en-US" altLang="en-US" dirty="0">
                <a:solidFill>
                  <a:srgbClr val="0D948F"/>
                </a:solidFill>
              </a:rPr>
              <a:t>Health Care Regulations, Standards, and Guidelines Related to Surgical Smoke</a:t>
            </a:r>
          </a:p>
          <a:p>
            <a:pPr marL="342900" indent="-342900">
              <a:spcBef>
                <a:spcPts val="0"/>
              </a:spcBef>
              <a:buClr>
                <a:srgbClr val="0D948F"/>
              </a:buClr>
            </a:pPr>
            <a:r>
              <a:rPr lang="en-US" dirty="0"/>
              <a:t>Part IV: </a:t>
            </a:r>
            <a:r>
              <a:rPr lang="en-US" altLang="en-US" dirty="0"/>
              <a:t>Smoke Evacuation in the Perioperative Setting</a:t>
            </a:r>
          </a:p>
          <a:p>
            <a:pPr marL="342900" indent="-342900">
              <a:spcBef>
                <a:spcPts val="0"/>
              </a:spcBef>
              <a:buClr>
                <a:srgbClr val="0D948F"/>
              </a:buClr>
            </a:pPr>
            <a:r>
              <a:rPr lang="en-US" dirty="0"/>
              <a:t>Part V:  </a:t>
            </a:r>
            <a:r>
              <a:rPr lang="en-US" dirty="0" smtClean="0"/>
              <a:t>Additional Perioperative </a:t>
            </a:r>
            <a:r>
              <a:rPr lang="en-US" dirty="0"/>
              <a:t>Nursing Care</a:t>
            </a:r>
          </a:p>
          <a:p>
            <a:pPr marL="0" indent="0">
              <a:buClr>
                <a:srgbClr val="0D948F"/>
              </a:buClr>
              <a:buNone/>
            </a:pPr>
            <a:endParaRPr lang="en-US" dirty="0"/>
          </a:p>
        </p:txBody>
      </p:sp>
      <p:sp>
        <p:nvSpPr>
          <p:cNvPr id="3" name="Title 2"/>
          <p:cNvSpPr>
            <a:spLocks noGrp="1"/>
          </p:cNvSpPr>
          <p:nvPr>
            <p:ph type="title"/>
          </p:nvPr>
        </p:nvSpPr>
        <p:spPr/>
        <p:txBody>
          <a:bodyPr/>
          <a:lstStyle/>
          <a:p>
            <a:r>
              <a:rPr lang="en-US" dirty="0" smtClean="0"/>
              <a:t>Instructions to the Learner</a:t>
            </a:r>
            <a:endParaRPr lang="en-US" dirty="0"/>
          </a:p>
        </p:txBody>
      </p:sp>
    </p:spTree>
    <p:extLst>
      <p:ext uri="{BB962C8B-B14F-4D97-AF65-F5344CB8AC3E}">
        <p14:creationId xmlns:p14="http://schemas.microsoft.com/office/powerpoint/2010/main" val="21387056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914400"/>
            <a:ext cx="8229600" cy="4114799"/>
          </a:xfrm>
        </p:spPr>
        <p:txBody>
          <a:bodyPr/>
          <a:lstStyle/>
          <a:p>
            <a:pPr marL="0" indent="0" algn="ctr">
              <a:buNone/>
            </a:pPr>
            <a:endParaRPr lang="en-US" dirty="0" smtClean="0">
              <a:solidFill>
                <a:srgbClr val="00668D"/>
              </a:solidFill>
            </a:endParaRPr>
          </a:p>
          <a:p>
            <a:pPr marL="0" indent="0" algn="ctr">
              <a:buNone/>
            </a:pPr>
            <a:endParaRPr lang="en-US" dirty="0">
              <a:solidFill>
                <a:srgbClr val="00668D"/>
              </a:solidFill>
            </a:endParaRPr>
          </a:p>
          <a:p>
            <a:pPr marL="0" indent="0" algn="ctr">
              <a:buNone/>
            </a:pPr>
            <a:r>
              <a:rPr lang="en-US" sz="3200" dirty="0" smtClean="0">
                <a:solidFill>
                  <a:srgbClr val="00668D"/>
                </a:solidFill>
              </a:rPr>
              <a:t>Part III</a:t>
            </a:r>
          </a:p>
          <a:p>
            <a:pPr marL="0" indent="0" algn="ctr">
              <a:buNone/>
            </a:pPr>
            <a:r>
              <a:rPr lang="en-US" sz="3200" dirty="0" smtClean="0">
                <a:solidFill>
                  <a:srgbClr val="00668D"/>
                </a:solidFill>
              </a:rPr>
              <a:t> An Overview of the </a:t>
            </a:r>
            <a:r>
              <a:rPr lang="en-US" altLang="en-US" sz="3200" dirty="0" smtClean="0">
                <a:solidFill>
                  <a:srgbClr val="00668D"/>
                </a:solidFill>
              </a:rPr>
              <a:t>Health Care</a:t>
            </a:r>
          </a:p>
          <a:p>
            <a:pPr marL="0" indent="0" algn="ctr">
              <a:buNone/>
            </a:pPr>
            <a:r>
              <a:rPr lang="en-US" altLang="en-US" sz="3200" dirty="0" smtClean="0">
                <a:solidFill>
                  <a:srgbClr val="00668D"/>
                </a:solidFill>
              </a:rPr>
              <a:t>Regulations, Standards, </a:t>
            </a:r>
            <a:r>
              <a:rPr lang="en-US" altLang="en-US" sz="3200" dirty="0">
                <a:solidFill>
                  <a:srgbClr val="00668D"/>
                </a:solidFill>
              </a:rPr>
              <a:t>and </a:t>
            </a:r>
            <a:r>
              <a:rPr lang="en-US" altLang="en-US" sz="3200" dirty="0" smtClean="0">
                <a:solidFill>
                  <a:srgbClr val="00668D"/>
                </a:solidFill>
              </a:rPr>
              <a:t>Guidelines </a:t>
            </a:r>
          </a:p>
          <a:p>
            <a:pPr marL="0" indent="0" algn="ctr">
              <a:buNone/>
            </a:pPr>
            <a:r>
              <a:rPr lang="en-US" altLang="en-US" sz="3200" dirty="0" smtClean="0">
                <a:solidFill>
                  <a:srgbClr val="00668D"/>
                </a:solidFill>
              </a:rPr>
              <a:t>Related </a:t>
            </a:r>
            <a:r>
              <a:rPr lang="en-US" altLang="en-US" sz="3200" dirty="0">
                <a:solidFill>
                  <a:srgbClr val="00668D"/>
                </a:solidFill>
              </a:rPr>
              <a:t>to Surgical Smoke</a:t>
            </a:r>
            <a:endParaRPr lang="en-US" sz="3200" dirty="0">
              <a:solidFill>
                <a:srgbClr val="00668D"/>
              </a:solidFill>
            </a:endParaRPr>
          </a:p>
          <a:p>
            <a:pPr marL="0" indent="0" algn="ctr">
              <a:buNone/>
            </a:pPr>
            <a:endParaRPr lang="en-US" sz="3200" dirty="0">
              <a:solidFill>
                <a:srgbClr val="00668D"/>
              </a:solidFill>
            </a:endParaRPr>
          </a:p>
        </p:txBody>
      </p:sp>
      <p:sp>
        <p:nvSpPr>
          <p:cNvPr id="3" name="Title 2"/>
          <p:cNvSpPr>
            <a:spLocks noGrp="1"/>
          </p:cNvSpPr>
          <p:nvPr>
            <p:ph type="title"/>
          </p:nvPr>
        </p:nvSpPr>
        <p:spPr>
          <a:xfrm>
            <a:off x="533400" y="838200"/>
            <a:ext cx="7315200" cy="944562"/>
          </a:xfrm>
        </p:spPr>
        <p:txBody>
          <a:bodyPr>
            <a:normAutofit fontScale="90000"/>
          </a:bodyPr>
          <a:lstStyle/>
          <a:p>
            <a:r>
              <a:rPr lang="en-US" dirty="0"/>
              <a:t/>
            </a:r>
            <a:br>
              <a:rPr lang="en-US" dirty="0"/>
            </a:br>
            <a:endParaRPr lang="en-US" dirty="0"/>
          </a:p>
        </p:txBody>
      </p:sp>
    </p:spTree>
    <p:extLst>
      <p:ext uri="{BB962C8B-B14F-4D97-AF65-F5344CB8AC3E}">
        <p14:creationId xmlns:p14="http://schemas.microsoft.com/office/powerpoint/2010/main" val="39512276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Content Placeholder 1"/>
          <p:cNvSpPr>
            <a:spLocks noGrp="1"/>
          </p:cNvSpPr>
          <p:nvPr>
            <p:ph idx="1"/>
          </p:nvPr>
        </p:nvSpPr>
        <p:spPr>
          <a:xfrm>
            <a:off x="262467" y="1744394"/>
            <a:ext cx="8619066" cy="4432569"/>
          </a:xfrm>
        </p:spPr>
        <p:txBody>
          <a:bodyPr/>
          <a:lstStyle/>
          <a:p>
            <a:pPr marL="338138" indent="-338138">
              <a:spcBef>
                <a:spcPct val="0"/>
              </a:spcBef>
              <a:buClr>
                <a:srgbClr val="00877C"/>
              </a:buClr>
            </a:pPr>
            <a:r>
              <a:rPr lang="en-US" altLang="en-US" dirty="0" smtClean="0"/>
              <a:t>AORN</a:t>
            </a:r>
          </a:p>
          <a:p>
            <a:pPr marL="338138" indent="-338138">
              <a:spcBef>
                <a:spcPct val="0"/>
              </a:spcBef>
              <a:buClr>
                <a:srgbClr val="00877C"/>
              </a:buClr>
            </a:pPr>
            <a:r>
              <a:rPr lang="en-US" altLang="en-US" dirty="0"/>
              <a:t>American National Standards Institute </a:t>
            </a:r>
            <a:r>
              <a:rPr lang="en-US" altLang="en-US" dirty="0" smtClean="0"/>
              <a:t>(ANSI)</a:t>
            </a:r>
            <a:endParaRPr lang="en-US" altLang="en-US" b="1" dirty="0" smtClean="0">
              <a:solidFill>
                <a:srgbClr val="FF0000"/>
              </a:solidFill>
            </a:endParaRPr>
          </a:p>
          <a:p>
            <a:pPr marL="338138" indent="-338138">
              <a:spcBef>
                <a:spcPct val="0"/>
              </a:spcBef>
              <a:buClr>
                <a:srgbClr val="00877C"/>
              </a:buClr>
            </a:pPr>
            <a:r>
              <a:rPr lang="en-US" altLang="en-US" dirty="0" smtClean="0"/>
              <a:t>ECRI</a:t>
            </a:r>
          </a:p>
          <a:p>
            <a:pPr marL="338138" indent="-338138">
              <a:spcBef>
                <a:spcPct val="0"/>
              </a:spcBef>
              <a:buClr>
                <a:srgbClr val="00877C"/>
              </a:buClr>
            </a:pPr>
            <a:r>
              <a:rPr lang="en-US" altLang="en-US" dirty="0" smtClean="0"/>
              <a:t>International Federation of Perioperative  Nurses (IFPN)</a:t>
            </a:r>
          </a:p>
          <a:p>
            <a:pPr marL="338138" indent="-338138">
              <a:spcBef>
                <a:spcPct val="0"/>
              </a:spcBef>
              <a:buClr>
                <a:srgbClr val="00877C"/>
              </a:buClr>
            </a:pPr>
            <a:r>
              <a:rPr lang="en-US" altLang="en-US" dirty="0" smtClean="0"/>
              <a:t>The Joint Commission</a:t>
            </a:r>
          </a:p>
          <a:p>
            <a:pPr marL="338138" indent="-338138">
              <a:spcBef>
                <a:spcPct val="0"/>
              </a:spcBef>
              <a:buClr>
                <a:srgbClr val="00877C"/>
              </a:buClr>
            </a:pPr>
            <a:r>
              <a:rPr lang="en-US" altLang="en-US" dirty="0" smtClean="0"/>
              <a:t>Centers for Disease Control and Prevention (CDC)</a:t>
            </a:r>
          </a:p>
          <a:p>
            <a:pPr marL="688975" lvl="1" indent="-338138">
              <a:spcBef>
                <a:spcPct val="0"/>
              </a:spcBef>
              <a:buClr>
                <a:srgbClr val="00668D"/>
              </a:buClr>
            </a:pPr>
            <a:r>
              <a:rPr lang="en-US" altLang="ja-JP" dirty="0"/>
              <a:t>National Institute of Occupational Safety and Health (</a:t>
            </a:r>
            <a:r>
              <a:rPr lang="en-US" altLang="en-US" dirty="0"/>
              <a:t>NIOSH</a:t>
            </a:r>
            <a:r>
              <a:rPr lang="en-US" altLang="en-US" dirty="0" smtClean="0"/>
              <a:t>)</a:t>
            </a:r>
          </a:p>
          <a:p>
            <a:pPr marL="338138" indent="-338138">
              <a:spcBef>
                <a:spcPct val="0"/>
              </a:spcBef>
              <a:buClr>
                <a:srgbClr val="00877C"/>
              </a:buClr>
            </a:pPr>
            <a:r>
              <a:rPr lang="en-US" altLang="en-US" dirty="0" smtClean="0"/>
              <a:t>Occupational Safety and Health Administration (OSHA)</a:t>
            </a:r>
            <a:endParaRPr lang="en-US" altLang="en-US" dirty="0" smtClean="0">
              <a:solidFill>
                <a:srgbClr val="FF0000"/>
              </a:solidFill>
            </a:endParaRPr>
          </a:p>
          <a:p>
            <a:pPr>
              <a:spcBef>
                <a:spcPct val="0"/>
              </a:spcBef>
            </a:pPr>
            <a:endParaRPr lang="en-US" altLang="en-US" dirty="0" smtClean="0"/>
          </a:p>
        </p:txBody>
      </p:sp>
      <p:sp>
        <p:nvSpPr>
          <p:cNvPr id="40963" name="Title 2"/>
          <p:cNvSpPr>
            <a:spLocks noGrp="1"/>
          </p:cNvSpPr>
          <p:nvPr>
            <p:ph type="title"/>
          </p:nvPr>
        </p:nvSpPr>
        <p:spPr>
          <a:xfrm>
            <a:off x="505691" y="228600"/>
            <a:ext cx="8153400" cy="1143000"/>
          </a:xfrm>
        </p:spPr>
        <p:txBody>
          <a:bodyPr>
            <a:normAutofit/>
          </a:bodyPr>
          <a:lstStyle/>
          <a:p>
            <a:r>
              <a:rPr lang="en-US" altLang="en-US" sz="3600" dirty="0" smtClean="0"/>
              <a:t>Health Care and Regulatory </a:t>
            </a:r>
            <a:br>
              <a:rPr lang="en-US" altLang="en-US" sz="3600" dirty="0" smtClean="0"/>
            </a:br>
            <a:r>
              <a:rPr lang="en-US" altLang="en-US" sz="3600" dirty="0" smtClean="0"/>
              <a:t>Standards and Guidelines</a:t>
            </a:r>
          </a:p>
        </p:txBody>
      </p:sp>
    </p:spTree>
    <p:extLst>
      <p:ext uri="{BB962C8B-B14F-4D97-AF65-F5344CB8AC3E}">
        <p14:creationId xmlns:p14="http://schemas.microsoft.com/office/powerpoint/2010/main" val="16547242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1"/>
          <p:cNvSpPr>
            <a:spLocks noGrp="1"/>
          </p:cNvSpPr>
          <p:nvPr>
            <p:ph idx="1"/>
          </p:nvPr>
        </p:nvSpPr>
        <p:spPr/>
        <p:txBody>
          <a:bodyPr/>
          <a:lstStyle/>
          <a:p>
            <a:pPr marL="0" indent="0">
              <a:buFont typeface="Arial" charset="0"/>
              <a:buNone/>
              <a:defRPr/>
            </a:pPr>
            <a:r>
              <a:rPr lang="en-US" dirty="0" smtClean="0"/>
              <a:t>Airborne Contaminants:</a:t>
            </a:r>
          </a:p>
          <a:p>
            <a:pPr marL="0" indent="0">
              <a:buFont typeface="Arial" charset="0"/>
              <a:buNone/>
              <a:defRPr/>
            </a:pPr>
            <a:r>
              <a:rPr lang="en-US" u="sng" dirty="0" smtClean="0"/>
              <a:t>Shall</a:t>
            </a:r>
            <a:r>
              <a:rPr lang="en-US" dirty="0" smtClean="0"/>
              <a:t> be controlled by the use of ventilation (ie, smoke evacuator) and respiratory protection for any residual plume escaping capture.</a:t>
            </a:r>
          </a:p>
          <a:p>
            <a:pPr marL="0" indent="0">
              <a:spcBef>
                <a:spcPct val="0"/>
              </a:spcBef>
              <a:buFont typeface="Arial" charset="0"/>
              <a:buNone/>
              <a:defRPr/>
            </a:pPr>
            <a:endParaRPr lang="en-US" i="1" dirty="0" smtClean="0">
              <a:solidFill>
                <a:schemeClr val="tx1">
                  <a:lumMod val="50000"/>
                </a:schemeClr>
              </a:solidFill>
            </a:endParaRPr>
          </a:p>
          <a:p>
            <a:pPr marL="0" indent="0">
              <a:spcBef>
                <a:spcPct val="0"/>
              </a:spcBef>
              <a:buFont typeface="Arial" charset="0"/>
              <a:buNone/>
              <a:defRPr/>
            </a:pPr>
            <a:r>
              <a:rPr lang="en-US" i="1" dirty="0" smtClean="0">
                <a:solidFill>
                  <a:schemeClr val="tx1">
                    <a:lumMod val="50000"/>
                  </a:schemeClr>
                </a:solidFill>
              </a:rPr>
              <a:t>Note</a:t>
            </a:r>
            <a:r>
              <a:rPr lang="en-US" dirty="0" smtClean="0">
                <a:solidFill>
                  <a:schemeClr val="tx1">
                    <a:lumMod val="50000"/>
                  </a:schemeClr>
                </a:solidFill>
              </a:rPr>
              <a:t>: ESUs produce the same type of airborne contaminants as lasers.</a:t>
            </a:r>
          </a:p>
        </p:txBody>
      </p:sp>
      <p:sp>
        <p:nvSpPr>
          <p:cNvPr id="41987" name="Title 2"/>
          <p:cNvSpPr>
            <a:spLocks noGrp="1"/>
          </p:cNvSpPr>
          <p:nvPr>
            <p:ph type="title"/>
          </p:nvPr>
        </p:nvSpPr>
        <p:spPr>
          <a:xfrm>
            <a:off x="457200" y="274638"/>
            <a:ext cx="8229600" cy="944562"/>
          </a:xfrm>
        </p:spPr>
        <p:txBody>
          <a:bodyPr>
            <a:normAutofit fontScale="90000"/>
          </a:bodyPr>
          <a:lstStyle/>
          <a:p>
            <a:r>
              <a:rPr lang="en-US" altLang="en-US" sz="3200" b="1" dirty="0" smtClean="0"/>
              <a:t>ANSI Standard 7.4 of Z136.3 - 2011 </a:t>
            </a:r>
            <a:br>
              <a:rPr lang="en-US" altLang="en-US" sz="3200" b="1" dirty="0" smtClean="0"/>
            </a:br>
            <a:r>
              <a:rPr lang="en-US" altLang="en-US" sz="3200" b="1" dirty="0" smtClean="0"/>
              <a:t>(Safe Use of Lasers in Health Care)</a:t>
            </a:r>
          </a:p>
        </p:txBody>
      </p:sp>
      <p:pic>
        <p:nvPicPr>
          <p:cNvPr id="41988" name="Picture 3" descr="086book.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15000" y="4038600"/>
            <a:ext cx="2209800" cy="147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236524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Content Placeholder 1"/>
          <p:cNvSpPr>
            <a:spLocks noGrp="1"/>
          </p:cNvSpPr>
          <p:nvPr>
            <p:ph idx="1"/>
          </p:nvPr>
        </p:nvSpPr>
        <p:spPr>
          <a:xfrm>
            <a:off x="262467" y="1524000"/>
            <a:ext cx="5432655" cy="4652963"/>
          </a:xfrm>
        </p:spPr>
        <p:txBody>
          <a:bodyPr>
            <a:normAutofit/>
          </a:bodyPr>
          <a:lstStyle/>
          <a:p>
            <a:pPr marL="0" indent="0">
              <a:spcBef>
                <a:spcPct val="0"/>
              </a:spcBef>
              <a:buFont typeface="Arial" panose="020B0604020202020204" pitchFamily="34" charset="0"/>
              <a:buNone/>
            </a:pPr>
            <a:endParaRPr lang="en-US" altLang="en-US" sz="2800" b="1" dirty="0" smtClean="0"/>
          </a:p>
          <a:p>
            <a:pPr marL="0" indent="0">
              <a:spcBef>
                <a:spcPct val="0"/>
              </a:spcBef>
              <a:buFont typeface="Arial" panose="020B0604020202020204" pitchFamily="34" charset="0"/>
              <a:buNone/>
            </a:pPr>
            <a:endParaRPr lang="en-US" altLang="en-US" b="1" dirty="0"/>
          </a:p>
          <a:p>
            <a:pPr marL="0" indent="0">
              <a:spcBef>
                <a:spcPct val="0"/>
              </a:spcBef>
              <a:buFont typeface="Arial" panose="020B0604020202020204" pitchFamily="34" charset="0"/>
              <a:buNone/>
            </a:pPr>
            <a:r>
              <a:rPr lang="en-US" altLang="en-US" sz="2800" b="1" dirty="0" smtClean="0"/>
              <a:t>Ventilation</a:t>
            </a:r>
            <a:r>
              <a:rPr lang="en-US" altLang="en-US" sz="2800" dirty="0" smtClean="0"/>
              <a:t> </a:t>
            </a:r>
            <a:r>
              <a:rPr lang="en-US" altLang="en-US" sz="2800" b="1" dirty="0" smtClean="0"/>
              <a:t>techniques</a:t>
            </a:r>
            <a:r>
              <a:rPr lang="en-US" altLang="en-US" sz="2800" dirty="0" smtClean="0"/>
              <a:t> include a combination of general room and local exhaust ventilation (LEV) </a:t>
            </a:r>
          </a:p>
          <a:p>
            <a:pPr marL="338138" indent="-338138">
              <a:spcBef>
                <a:spcPct val="0"/>
              </a:spcBef>
              <a:buClr>
                <a:srgbClr val="00877C"/>
              </a:buClr>
            </a:pPr>
            <a:r>
              <a:rPr lang="en-US" altLang="en-US" sz="2800" dirty="0" smtClean="0"/>
              <a:t>portable smoke evacuators </a:t>
            </a:r>
          </a:p>
          <a:p>
            <a:pPr marL="338138" indent="-338138">
              <a:spcBef>
                <a:spcPct val="0"/>
              </a:spcBef>
              <a:buClr>
                <a:srgbClr val="00877C"/>
              </a:buClr>
            </a:pPr>
            <a:r>
              <a:rPr lang="en-US" altLang="en-US" sz="2800" dirty="0" smtClean="0"/>
              <a:t>room suction systems</a:t>
            </a:r>
            <a:endParaRPr lang="en-US" altLang="en-US" sz="2800" b="1" dirty="0" smtClean="0"/>
          </a:p>
        </p:txBody>
      </p:sp>
      <p:sp>
        <p:nvSpPr>
          <p:cNvPr id="43011" name="Title 2"/>
          <p:cNvSpPr>
            <a:spLocks noGrp="1"/>
          </p:cNvSpPr>
          <p:nvPr>
            <p:ph type="title"/>
          </p:nvPr>
        </p:nvSpPr>
        <p:spPr/>
        <p:txBody>
          <a:bodyPr/>
          <a:lstStyle/>
          <a:p>
            <a:r>
              <a:rPr lang="en-US" altLang="en-US" dirty="0" smtClean="0"/>
              <a:t>NIOSH/CDC:</a:t>
            </a:r>
            <a:r>
              <a:rPr lang="en-US" altLang="en-US" b="1" dirty="0" smtClean="0"/>
              <a:t> Ventilation</a:t>
            </a:r>
            <a:endParaRPr lang="en-US" altLang="en-US" dirty="0" smtClean="0"/>
          </a:p>
        </p:txBody>
      </p:sp>
      <p:pic>
        <p:nvPicPr>
          <p:cNvPr id="4" name="Picture 3" descr="NIOSH1"/>
          <p:cNvPicPr>
            <a:picLocks noChangeAspect="1" noChangeArrowheads="1"/>
          </p:cNvPicPr>
          <p:nvPr/>
        </p:nvPicPr>
        <p:blipFill>
          <a:blip r:embed="rId3"/>
          <a:srcRect t="3751" b="-1251"/>
          <a:stretch>
            <a:fillRect/>
          </a:stretch>
        </p:blipFill>
        <p:spPr bwMode="auto">
          <a:xfrm>
            <a:off x="5410193" y="1524000"/>
            <a:ext cx="2812115" cy="3840480"/>
          </a:xfrm>
          <a:prstGeom prst="rect">
            <a:avLst/>
          </a:prstGeom>
          <a:noFill/>
          <a:ln w="57150">
            <a:solidFill>
              <a:schemeClr val="bg1"/>
            </a:solidFill>
            <a:miter lim="800000"/>
            <a:headEnd/>
            <a:tailEnd/>
          </a:ln>
          <a:effectLst>
            <a:outerShdw dist="107763" dir="2700000" algn="ctr" rotWithShape="0">
              <a:srgbClr val="000000"/>
            </a:outerShdw>
          </a:effectLst>
        </p:spPr>
      </p:pic>
    </p:spTree>
    <p:extLst>
      <p:ext uri="{BB962C8B-B14F-4D97-AF65-F5344CB8AC3E}">
        <p14:creationId xmlns:p14="http://schemas.microsoft.com/office/powerpoint/2010/main" val="37765009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Content Placeholder 1"/>
          <p:cNvSpPr>
            <a:spLocks noGrp="1"/>
          </p:cNvSpPr>
          <p:nvPr>
            <p:ph idx="1"/>
          </p:nvPr>
        </p:nvSpPr>
        <p:spPr/>
        <p:txBody>
          <a:bodyPr/>
          <a:lstStyle/>
          <a:p>
            <a:pPr marL="338138" indent="-338138">
              <a:spcBef>
                <a:spcPct val="0"/>
              </a:spcBef>
              <a:buClr>
                <a:srgbClr val="00877C"/>
              </a:buClr>
            </a:pPr>
            <a:r>
              <a:rPr lang="en-US" altLang="en-US" sz="3200" dirty="0" smtClean="0"/>
              <a:t>The smoke evacuator or room suction hose nozzle inlet must be kept within 2 inches of the surgical site. </a:t>
            </a:r>
          </a:p>
          <a:p>
            <a:pPr marL="338138" indent="-338138">
              <a:spcBef>
                <a:spcPct val="0"/>
              </a:spcBef>
              <a:buClr>
                <a:srgbClr val="00877C"/>
              </a:buClr>
            </a:pPr>
            <a:r>
              <a:rPr lang="en-US" altLang="en-US" sz="3200" dirty="0" smtClean="0"/>
              <a:t>The smoke evacuator should be ON (activated) at all times when airborne particles are produced.</a:t>
            </a:r>
          </a:p>
          <a:p>
            <a:pPr marL="338138" indent="-338138">
              <a:spcBef>
                <a:spcPct val="0"/>
              </a:spcBef>
              <a:buClr>
                <a:srgbClr val="00877C"/>
              </a:buClr>
            </a:pPr>
            <a:r>
              <a:rPr lang="en-US" altLang="en-US" sz="3200" dirty="0" smtClean="0"/>
              <a:t>Health care workers should follow standard precautions.</a:t>
            </a:r>
          </a:p>
        </p:txBody>
      </p:sp>
      <p:sp>
        <p:nvSpPr>
          <p:cNvPr id="44035" name="Title 2"/>
          <p:cNvSpPr>
            <a:spLocks noGrp="1"/>
          </p:cNvSpPr>
          <p:nvPr>
            <p:ph type="title"/>
          </p:nvPr>
        </p:nvSpPr>
        <p:spPr>
          <a:xfrm>
            <a:off x="838200" y="655638"/>
            <a:ext cx="7315200" cy="944562"/>
          </a:xfrm>
        </p:spPr>
        <p:txBody>
          <a:bodyPr>
            <a:normAutofit fontScale="90000"/>
          </a:bodyPr>
          <a:lstStyle/>
          <a:p>
            <a:r>
              <a:rPr lang="en-US" altLang="en-US" sz="4000" dirty="0" smtClean="0"/>
              <a:t/>
            </a:r>
            <a:br>
              <a:rPr lang="en-US" altLang="en-US" sz="4000" dirty="0" smtClean="0"/>
            </a:br>
            <a:r>
              <a:rPr lang="en-US" altLang="en-US" sz="4000" dirty="0"/>
              <a:t/>
            </a:r>
            <a:br>
              <a:rPr lang="en-US" altLang="en-US" sz="4000" dirty="0"/>
            </a:br>
            <a:r>
              <a:rPr lang="en-US" altLang="en-US" sz="4000" dirty="0" smtClean="0"/>
              <a:t/>
            </a:r>
            <a:br>
              <a:rPr lang="en-US" altLang="en-US" sz="4000" dirty="0" smtClean="0"/>
            </a:br>
            <a:r>
              <a:rPr lang="en-US" altLang="en-US" sz="4000" dirty="0"/>
              <a:t/>
            </a:r>
            <a:br>
              <a:rPr lang="en-US" altLang="en-US" sz="4000" dirty="0"/>
            </a:br>
            <a:r>
              <a:rPr lang="en-US" altLang="en-US" sz="4000" dirty="0" smtClean="0"/>
              <a:t>NIOSH/CDC: Work Practices</a:t>
            </a:r>
            <a:r>
              <a:rPr lang="en-US" altLang="en-US" b="1" dirty="0" smtClean="0"/>
              <a:t/>
            </a:r>
            <a:br>
              <a:rPr lang="en-US" altLang="en-US" b="1" dirty="0" smtClean="0"/>
            </a:br>
            <a:endParaRPr lang="en-US" altLang="en-US" dirty="0" smtClean="0"/>
          </a:p>
        </p:txBody>
      </p:sp>
    </p:spTree>
    <p:extLst>
      <p:ext uri="{BB962C8B-B14F-4D97-AF65-F5344CB8AC3E}">
        <p14:creationId xmlns:p14="http://schemas.microsoft.com/office/powerpoint/2010/main" val="41450647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1"/>
          <p:cNvSpPr>
            <a:spLocks noGrp="1"/>
          </p:cNvSpPr>
          <p:nvPr>
            <p:ph idx="1"/>
          </p:nvPr>
        </p:nvSpPr>
        <p:spPr/>
        <p:txBody>
          <a:bodyPr/>
          <a:lstStyle/>
          <a:p>
            <a:pPr marL="338138" indent="-338138">
              <a:spcBef>
                <a:spcPct val="0"/>
              </a:spcBef>
              <a:buClr>
                <a:srgbClr val="00877C"/>
              </a:buClr>
            </a:pPr>
            <a:r>
              <a:rPr lang="en-US" altLang="en-US" dirty="0" smtClean="0"/>
              <a:t>All smoke evacuator tubing and filters </a:t>
            </a:r>
          </a:p>
          <a:p>
            <a:pPr lvl="1" indent="-347663">
              <a:spcBef>
                <a:spcPct val="0"/>
              </a:spcBef>
            </a:pPr>
            <a:r>
              <a:rPr lang="en-US" altLang="en-US" sz="2400" dirty="0" smtClean="0"/>
              <a:t>considered infectious waste </a:t>
            </a:r>
          </a:p>
          <a:p>
            <a:pPr lvl="1" indent="-347663">
              <a:spcBef>
                <a:spcPct val="0"/>
              </a:spcBef>
            </a:pPr>
            <a:r>
              <a:rPr lang="en-US" altLang="en-US" sz="2400" dirty="0" smtClean="0"/>
              <a:t>disposed of appropriately</a:t>
            </a:r>
          </a:p>
          <a:p>
            <a:pPr marL="338138" indent="-338138">
              <a:spcBef>
                <a:spcPct val="0"/>
              </a:spcBef>
              <a:buClr>
                <a:srgbClr val="00877C"/>
              </a:buClr>
            </a:pPr>
            <a:r>
              <a:rPr lang="en-US" altLang="en-US" dirty="0" smtClean="0"/>
              <a:t>New tubing should be installed on the smoke evacuator for each procedure </a:t>
            </a:r>
          </a:p>
          <a:p>
            <a:pPr marL="338138" indent="-338138">
              <a:spcBef>
                <a:spcPct val="0"/>
              </a:spcBef>
              <a:buClr>
                <a:srgbClr val="00877C"/>
              </a:buClr>
            </a:pPr>
            <a:r>
              <a:rPr lang="en-US" altLang="en-US" dirty="0" smtClean="0"/>
              <a:t>Change filters according to manufacturer’s instructions</a:t>
            </a:r>
          </a:p>
          <a:p>
            <a:pPr marL="338138" indent="-338138">
              <a:spcBef>
                <a:spcPct val="0"/>
              </a:spcBef>
              <a:buClr>
                <a:srgbClr val="00877C"/>
              </a:buClr>
            </a:pPr>
            <a:r>
              <a:rPr lang="en-US" altLang="en-US" dirty="0" smtClean="0"/>
              <a:t>LEV equipment </a:t>
            </a:r>
          </a:p>
          <a:p>
            <a:pPr lvl="1" indent="-347663">
              <a:spcBef>
                <a:spcPct val="0"/>
              </a:spcBef>
            </a:pPr>
            <a:r>
              <a:rPr lang="en-US" altLang="en-US" sz="2400" dirty="0" smtClean="0"/>
              <a:t>regularly inspected and maintained</a:t>
            </a:r>
          </a:p>
          <a:p>
            <a:pPr>
              <a:spcBef>
                <a:spcPct val="0"/>
              </a:spcBef>
            </a:pPr>
            <a:endParaRPr lang="en-US" altLang="en-US" dirty="0" smtClean="0"/>
          </a:p>
        </p:txBody>
      </p:sp>
      <p:sp>
        <p:nvSpPr>
          <p:cNvPr id="43011" name="Title 2"/>
          <p:cNvSpPr>
            <a:spLocks noGrp="1"/>
          </p:cNvSpPr>
          <p:nvPr>
            <p:ph type="title"/>
          </p:nvPr>
        </p:nvSpPr>
        <p:spPr/>
        <p:txBody>
          <a:bodyPr>
            <a:normAutofit/>
          </a:bodyPr>
          <a:lstStyle/>
          <a:p>
            <a:pPr>
              <a:defRPr/>
            </a:pPr>
            <a:r>
              <a:rPr lang="en-US" sz="3200" b="1" kern="0" dirty="0" smtClean="0"/>
              <a:t>Follow Standard Precautions at the Completion of the Procedure </a:t>
            </a:r>
            <a:endParaRPr lang="en-US" sz="2800" b="1" kern="0" dirty="0" smtClean="0"/>
          </a:p>
        </p:txBody>
      </p:sp>
    </p:spTree>
    <p:extLst>
      <p:ext uri="{BB962C8B-B14F-4D97-AF65-F5344CB8AC3E}">
        <p14:creationId xmlns:p14="http://schemas.microsoft.com/office/powerpoint/2010/main" val="2939487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06457" y="1944388"/>
            <a:ext cx="6214534" cy="4114799"/>
          </a:xfrm>
        </p:spPr>
        <p:txBody>
          <a:bodyPr/>
          <a:lstStyle/>
          <a:p>
            <a:pPr algn="ctr" eaLnBrk="1" hangingPunct="1">
              <a:lnSpc>
                <a:spcPct val="90000"/>
              </a:lnSpc>
              <a:spcAft>
                <a:spcPct val="50000"/>
              </a:spcAft>
              <a:buFont typeface="Wingdings" pitchFamily="2" charset="2"/>
              <a:buNone/>
              <a:defRPr/>
            </a:pPr>
            <a:r>
              <a:rPr lang="en-US" altLang="ja-JP" sz="4000" dirty="0" smtClean="0">
                <a:solidFill>
                  <a:schemeClr val="tx1">
                    <a:lumMod val="65000"/>
                  </a:schemeClr>
                </a:solidFill>
              </a:rPr>
              <a:t>General Duty Clause:  </a:t>
            </a:r>
          </a:p>
          <a:p>
            <a:pPr algn="ctr" eaLnBrk="1" hangingPunct="1">
              <a:spcBef>
                <a:spcPts val="0"/>
              </a:spcBef>
              <a:buFont typeface="Wingdings" pitchFamily="2" charset="2"/>
              <a:buNone/>
              <a:defRPr/>
            </a:pPr>
            <a:r>
              <a:rPr lang="en-US" altLang="ja-JP" sz="3600" dirty="0" smtClean="0">
                <a:solidFill>
                  <a:schemeClr val="tx1">
                    <a:lumMod val="65000"/>
                  </a:schemeClr>
                </a:solidFill>
              </a:rPr>
              <a:t>Employer</a:t>
            </a:r>
            <a:r>
              <a:rPr lang="en-US" altLang="ja-JP" sz="3600" dirty="0" smtClean="0"/>
              <a:t> </a:t>
            </a:r>
            <a:r>
              <a:rPr lang="en-US" altLang="ja-JP" sz="3600" b="1" dirty="0" smtClean="0">
                <a:solidFill>
                  <a:srgbClr val="C00000"/>
                </a:solidFill>
              </a:rPr>
              <a:t>MUST</a:t>
            </a:r>
            <a:r>
              <a:rPr lang="en-US" altLang="ja-JP" sz="3600" dirty="0" smtClean="0"/>
              <a:t> </a:t>
            </a:r>
            <a:r>
              <a:rPr lang="en-US" altLang="ja-JP" sz="3600" dirty="0" smtClean="0">
                <a:solidFill>
                  <a:schemeClr val="tx1">
                    <a:lumMod val="65000"/>
                  </a:schemeClr>
                </a:solidFill>
              </a:rPr>
              <a:t>provide </a:t>
            </a:r>
          </a:p>
          <a:p>
            <a:pPr algn="ctr" eaLnBrk="1" hangingPunct="1">
              <a:spcBef>
                <a:spcPts val="0"/>
              </a:spcBef>
              <a:buFont typeface="Wingdings" pitchFamily="2" charset="2"/>
              <a:buNone/>
              <a:defRPr/>
            </a:pPr>
            <a:r>
              <a:rPr lang="en-US" altLang="ja-JP" sz="3600" dirty="0" smtClean="0">
                <a:solidFill>
                  <a:schemeClr val="tx1">
                    <a:lumMod val="65000"/>
                  </a:schemeClr>
                </a:solidFill>
              </a:rPr>
              <a:t>a safe workplace environment!</a:t>
            </a:r>
          </a:p>
          <a:p>
            <a:pPr>
              <a:buFont typeface="Arial" charset="0"/>
              <a:buChar char="•"/>
              <a:defRPr/>
            </a:pPr>
            <a:endParaRPr lang="en-US" dirty="0"/>
          </a:p>
        </p:txBody>
      </p:sp>
      <p:sp>
        <p:nvSpPr>
          <p:cNvPr id="46083" name="Title 2"/>
          <p:cNvSpPr>
            <a:spLocks noGrp="1"/>
          </p:cNvSpPr>
          <p:nvPr>
            <p:ph type="title"/>
          </p:nvPr>
        </p:nvSpPr>
        <p:spPr/>
        <p:txBody>
          <a:bodyPr/>
          <a:lstStyle/>
          <a:p>
            <a:r>
              <a:rPr lang="en-US" altLang="en-US" dirty="0" smtClean="0"/>
              <a:t>OSHA</a:t>
            </a:r>
          </a:p>
        </p:txBody>
      </p:sp>
    </p:spTree>
    <p:extLst>
      <p:ext uri="{BB962C8B-B14F-4D97-AF65-F5344CB8AC3E}">
        <p14:creationId xmlns:p14="http://schemas.microsoft.com/office/powerpoint/2010/main" val="25131118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03 14 16 AORN Go Clear Award Template.potx [Read-Only]" id="{AC1A6089-E3A8-4CA7-8455-D8094B481FA6}" vid="{FD457092-5CDA-4CA3-B94F-AD38CBC95AC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03 14 16 AORN Go Clear Award Template</Template>
  <TotalTime>155</TotalTime>
  <Words>1566</Words>
  <Application>Microsoft Office PowerPoint</Application>
  <PresentationFormat>On-screen Show (4:3)</PresentationFormat>
  <Paragraphs>152</Paragraphs>
  <Slides>17</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ＭＳ Ｐゴシック</vt:lpstr>
      <vt:lpstr>Arial</vt:lpstr>
      <vt:lpstr>Calibri</vt:lpstr>
      <vt:lpstr>Wingdings</vt:lpstr>
      <vt:lpstr>Office Theme</vt:lpstr>
      <vt:lpstr>Management of Surgical Smoke  Tool Kit</vt:lpstr>
      <vt:lpstr>Instructions to the Learner</vt:lpstr>
      <vt:lpstr> </vt:lpstr>
      <vt:lpstr>Health Care and Regulatory  Standards and Guidelines</vt:lpstr>
      <vt:lpstr>ANSI Standard 7.4 of Z136.3 - 2011  (Safe Use of Lasers in Health Care)</vt:lpstr>
      <vt:lpstr>NIOSH/CDC: Ventilation</vt:lpstr>
      <vt:lpstr>    NIOSH/CDC: Work Practices </vt:lpstr>
      <vt:lpstr>Follow Standard Precautions at the Completion of the Procedure </vt:lpstr>
      <vt:lpstr>OSHA</vt:lpstr>
      <vt:lpstr>OSHA Respiratory Protection</vt:lpstr>
      <vt:lpstr>ECRI</vt:lpstr>
      <vt:lpstr>International Federation of  Perioperative Nurses (IFPN)</vt:lpstr>
      <vt:lpstr>Canadian Standards</vt:lpstr>
      <vt:lpstr>AORN Guideline for Surgical Smoke Safety  </vt:lpstr>
      <vt:lpstr> Surgical Smoke is Hazardous</vt:lpstr>
      <vt:lpstr>Summary Part III</vt:lpstr>
      <vt:lpstr>End of Part III</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of Surgical Smoke  Tool Kit</dc:title>
  <dc:creator>Julie Eckhart</dc:creator>
  <cp:lastModifiedBy>Ellice Mellinger</cp:lastModifiedBy>
  <cp:revision>23</cp:revision>
  <dcterms:created xsi:type="dcterms:W3CDTF">2016-05-23T18:01:13Z</dcterms:created>
  <dcterms:modified xsi:type="dcterms:W3CDTF">2018-11-14T20:04:25Z</dcterms:modified>
</cp:coreProperties>
</file>